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3-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610" y="2464356"/>
            <a:ext cx="4869061" cy="3300770"/>
          </a:xfrm>
          <a:prstGeom prst="rect">
            <a:avLst/>
          </a:prstGeom>
        </p:spPr>
      </p:pic>
      <p:sp>
        <p:nvSpPr>
          <p:cNvPr id="6" name="Text 2"/>
          <p:cNvSpPr/>
          <p:nvPr/>
        </p:nvSpPr>
        <p:spPr>
          <a:xfrm>
            <a:off x="6350437" y="2565559"/>
            <a:ext cx="7415927" cy="1543050"/>
          </a:xfrm>
          <a:prstGeom prst="rect">
            <a:avLst/>
          </a:prstGeom>
          <a:noFill/>
          <a:ln/>
        </p:spPr>
        <p:txBody>
          <a:bodyPr wrap="squar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Adventure Works Sales Data Analysis</a:t>
            </a:r>
            <a:endParaRPr lang="en-US" sz="4860" dirty="0"/>
          </a:p>
        </p:txBody>
      </p:sp>
      <p:sp>
        <p:nvSpPr>
          <p:cNvPr id="7" name="Text 3"/>
          <p:cNvSpPr/>
          <p:nvPr/>
        </p:nvSpPr>
        <p:spPr>
          <a:xfrm>
            <a:off x="6350437" y="4478893"/>
            <a:ext cx="7415927" cy="118514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Dive into the comprehensive sales data from Adventure Works to uncover insights and trends that can drive strategic decision-making.</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729" y="2747367"/>
            <a:ext cx="4868942" cy="2734747"/>
          </a:xfrm>
          <a:prstGeom prst="rect">
            <a:avLst/>
          </a:prstGeom>
        </p:spPr>
      </p:pic>
      <p:sp>
        <p:nvSpPr>
          <p:cNvPr id="6" name="Text 2"/>
          <p:cNvSpPr/>
          <p:nvPr/>
        </p:nvSpPr>
        <p:spPr>
          <a:xfrm>
            <a:off x="6350437" y="702588"/>
            <a:ext cx="7393186"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Product Pricing Insights</a:t>
            </a:r>
            <a:endParaRPr lang="en-US" sz="4860" dirty="0"/>
          </a:p>
        </p:txBody>
      </p:sp>
      <p:sp>
        <p:nvSpPr>
          <p:cNvPr id="7" name="Shape 3"/>
          <p:cNvSpPr/>
          <p:nvPr/>
        </p:nvSpPr>
        <p:spPr>
          <a:xfrm>
            <a:off x="6350437" y="1844397"/>
            <a:ext cx="7415927" cy="5682615"/>
          </a:xfrm>
          <a:prstGeom prst="roundRect">
            <a:avLst>
              <a:gd name="adj" fmla="val 652"/>
            </a:avLst>
          </a:prstGeom>
          <a:noFill/>
          <a:ln w="15240">
            <a:solidFill>
              <a:srgbClr val="000000">
                <a:alpha val="8000"/>
              </a:srgbClr>
            </a:solidFill>
            <a:prstDash val="solid"/>
          </a:ln>
        </p:spPr>
      </p:sp>
      <p:sp>
        <p:nvSpPr>
          <p:cNvPr id="8" name="Shape 4"/>
          <p:cNvSpPr/>
          <p:nvPr/>
        </p:nvSpPr>
        <p:spPr>
          <a:xfrm>
            <a:off x="6365677" y="1859637"/>
            <a:ext cx="7385447" cy="706517"/>
          </a:xfrm>
          <a:prstGeom prst="rect">
            <a:avLst/>
          </a:prstGeom>
          <a:solidFill>
            <a:srgbClr val="FFFFFF">
              <a:alpha val="4000"/>
            </a:srgbClr>
          </a:solidFill>
          <a:ln/>
        </p:spPr>
      </p:sp>
      <p:sp>
        <p:nvSpPr>
          <p:cNvPr id="9" name="Text 5"/>
          <p:cNvSpPr/>
          <p:nvPr/>
        </p:nvSpPr>
        <p:spPr>
          <a:xfrm>
            <a:off x="6612493" y="2015371"/>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Product</a:t>
            </a:r>
            <a:endParaRPr lang="en-US" sz="1944" dirty="0"/>
          </a:p>
        </p:txBody>
      </p:sp>
      <p:sp>
        <p:nvSpPr>
          <p:cNvPr id="10" name="Text 6"/>
          <p:cNvSpPr/>
          <p:nvPr/>
        </p:nvSpPr>
        <p:spPr>
          <a:xfrm>
            <a:off x="10309027" y="2015371"/>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Total Product Cost</a:t>
            </a:r>
            <a:endParaRPr lang="en-US" sz="1944" dirty="0"/>
          </a:p>
        </p:txBody>
      </p:sp>
      <p:sp>
        <p:nvSpPr>
          <p:cNvPr id="11" name="Shape 7"/>
          <p:cNvSpPr/>
          <p:nvPr/>
        </p:nvSpPr>
        <p:spPr>
          <a:xfrm>
            <a:off x="6365677" y="2566154"/>
            <a:ext cx="7385447" cy="706517"/>
          </a:xfrm>
          <a:prstGeom prst="rect">
            <a:avLst/>
          </a:prstGeom>
          <a:solidFill>
            <a:srgbClr val="000000">
              <a:alpha val="4000"/>
            </a:srgbClr>
          </a:solidFill>
          <a:ln/>
        </p:spPr>
      </p:sp>
      <p:sp>
        <p:nvSpPr>
          <p:cNvPr id="12" name="Text 8"/>
          <p:cNvSpPr/>
          <p:nvPr/>
        </p:nvSpPr>
        <p:spPr>
          <a:xfrm>
            <a:off x="6612493" y="2721888"/>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All-Purpose Bike Stand</a:t>
            </a:r>
            <a:endParaRPr lang="en-US" sz="1944" dirty="0"/>
          </a:p>
        </p:txBody>
      </p:sp>
      <p:sp>
        <p:nvSpPr>
          <p:cNvPr id="13" name="Text 9"/>
          <p:cNvSpPr/>
          <p:nvPr/>
        </p:nvSpPr>
        <p:spPr>
          <a:xfrm>
            <a:off x="10309027" y="2721888"/>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$14,152.91</a:t>
            </a:r>
            <a:endParaRPr lang="en-US" sz="1944" dirty="0"/>
          </a:p>
        </p:txBody>
      </p:sp>
      <p:sp>
        <p:nvSpPr>
          <p:cNvPr id="14" name="Shape 10"/>
          <p:cNvSpPr/>
          <p:nvPr/>
        </p:nvSpPr>
        <p:spPr>
          <a:xfrm>
            <a:off x="6365677" y="3272671"/>
            <a:ext cx="7385447" cy="706517"/>
          </a:xfrm>
          <a:prstGeom prst="rect">
            <a:avLst/>
          </a:prstGeom>
          <a:solidFill>
            <a:srgbClr val="FFFFFF">
              <a:alpha val="4000"/>
            </a:srgbClr>
          </a:solidFill>
          <a:ln/>
        </p:spPr>
      </p:sp>
      <p:sp>
        <p:nvSpPr>
          <p:cNvPr id="15" name="Text 11"/>
          <p:cNvSpPr/>
          <p:nvPr/>
        </p:nvSpPr>
        <p:spPr>
          <a:xfrm>
            <a:off x="6612493" y="3428405"/>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AWC Logo Cap</a:t>
            </a:r>
            <a:endParaRPr lang="en-US" sz="1944" dirty="0"/>
          </a:p>
        </p:txBody>
      </p:sp>
      <p:sp>
        <p:nvSpPr>
          <p:cNvPr id="16" name="Text 12"/>
          <p:cNvSpPr/>
          <p:nvPr/>
        </p:nvSpPr>
        <p:spPr>
          <a:xfrm>
            <a:off x="10309027" y="3428405"/>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$14,502.22</a:t>
            </a:r>
            <a:endParaRPr lang="en-US" sz="1944" dirty="0"/>
          </a:p>
        </p:txBody>
      </p:sp>
      <p:sp>
        <p:nvSpPr>
          <p:cNvPr id="17" name="Shape 13"/>
          <p:cNvSpPr/>
          <p:nvPr/>
        </p:nvSpPr>
        <p:spPr>
          <a:xfrm>
            <a:off x="6365677" y="3979188"/>
            <a:ext cx="7385447" cy="706517"/>
          </a:xfrm>
          <a:prstGeom prst="rect">
            <a:avLst/>
          </a:prstGeom>
          <a:solidFill>
            <a:srgbClr val="000000">
              <a:alpha val="4000"/>
            </a:srgbClr>
          </a:solidFill>
          <a:ln/>
        </p:spPr>
      </p:sp>
      <p:sp>
        <p:nvSpPr>
          <p:cNvPr id="18" name="Text 14"/>
          <p:cNvSpPr/>
          <p:nvPr/>
        </p:nvSpPr>
        <p:spPr>
          <a:xfrm>
            <a:off x="6612493" y="4134922"/>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Bike Wash - Dissolver</a:t>
            </a:r>
            <a:endParaRPr lang="en-US" sz="1944" dirty="0"/>
          </a:p>
        </p:txBody>
      </p:sp>
      <p:sp>
        <p:nvSpPr>
          <p:cNvPr id="19" name="Text 15"/>
          <p:cNvSpPr/>
          <p:nvPr/>
        </p:nvSpPr>
        <p:spPr>
          <a:xfrm>
            <a:off x="10309027" y="4134922"/>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$2,568.93</a:t>
            </a:r>
            <a:endParaRPr lang="en-US" sz="1944" dirty="0"/>
          </a:p>
        </p:txBody>
      </p:sp>
      <p:sp>
        <p:nvSpPr>
          <p:cNvPr id="20" name="Shape 16"/>
          <p:cNvSpPr/>
          <p:nvPr/>
        </p:nvSpPr>
        <p:spPr>
          <a:xfrm>
            <a:off x="6365677" y="4685705"/>
            <a:ext cx="7385447" cy="706517"/>
          </a:xfrm>
          <a:prstGeom prst="rect">
            <a:avLst/>
          </a:prstGeom>
          <a:solidFill>
            <a:srgbClr val="FFFFFF">
              <a:alpha val="4000"/>
            </a:srgbClr>
          </a:solidFill>
          <a:ln/>
        </p:spPr>
      </p:sp>
      <p:sp>
        <p:nvSpPr>
          <p:cNvPr id="21" name="Text 17"/>
          <p:cNvSpPr/>
          <p:nvPr/>
        </p:nvSpPr>
        <p:spPr>
          <a:xfrm>
            <a:off x="6612493" y="4841438"/>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Classic Vest, L</a:t>
            </a:r>
            <a:endParaRPr lang="en-US" sz="1944" dirty="0"/>
          </a:p>
        </p:txBody>
      </p:sp>
      <p:sp>
        <p:nvSpPr>
          <p:cNvPr id="22" name="Text 18"/>
          <p:cNvSpPr/>
          <p:nvPr/>
        </p:nvSpPr>
        <p:spPr>
          <a:xfrm>
            <a:off x="10309027" y="4841438"/>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$4,369.82</a:t>
            </a:r>
            <a:endParaRPr lang="en-US" sz="1944" dirty="0"/>
          </a:p>
        </p:txBody>
      </p:sp>
      <p:sp>
        <p:nvSpPr>
          <p:cNvPr id="23" name="Shape 19"/>
          <p:cNvSpPr/>
          <p:nvPr/>
        </p:nvSpPr>
        <p:spPr>
          <a:xfrm>
            <a:off x="6365677" y="5392222"/>
            <a:ext cx="7385447" cy="706517"/>
          </a:xfrm>
          <a:prstGeom prst="rect">
            <a:avLst/>
          </a:prstGeom>
          <a:solidFill>
            <a:srgbClr val="000000">
              <a:alpha val="4000"/>
            </a:srgbClr>
          </a:solidFill>
          <a:ln/>
        </p:spPr>
      </p:sp>
      <p:sp>
        <p:nvSpPr>
          <p:cNvPr id="24" name="Text 20"/>
          <p:cNvSpPr/>
          <p:nvPr/>
        </p:nvSpPr>
        <p:spPr>
          <a:xfrm>
            <a:off x="6612493" y="5547955"/>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Classic Vest, M</a:t>
            </a:r>
            <a:endParaRPr lang="en-US" sz="1944" dirty="0"/>
          </a:p>
        </p:txBody>
      </p:sp>
      <p:sp>
        <p:nvSpPr>
          <p:cNvPr id="25" name="Text 21"/>
          <p:cNvSpPr/>
          <p:nvPr/>
        </p:nvSpPr>
        <p:spPr>
          <a:xfrm>
            <a:off x="10309027" y="5547955"/>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$4,393.56</a:t>
            </a:r>
            <a:endParaRPr lang="en-US" sz="1944" dirty="0"/>
          </a:p>
        </p:txBody>
      </p:sp>
      <p:sp>
        <p:nvSpPr>
          <p:cNvPr id="26" name="Shape 22"/>
          <p:cNvSpPr/>
          <p:nvPr/>
        </p:nvSpPr>
        <p:spPr>
          <a:xfrm>
            <a:off x="6365677" y="6098738"/>
            <a:ext cx="7385447" cy="706517"/>
          </a:xfrm>
          <a:prstGeom prst="rect">
            <a:avLst/>
          </a:prstGeom>
          <a:solidFill>
            <a:srgbClr val="FFFFFF">
              <a:alpha val="4000"/>
            </a:srgbClr>
          </a:solidFill>
          <a:ln/>
        </p:spPr>
      </p:sp>
      <p:sp>
        <p:nvSpPr>
          <p:cNvPr id="27" name="Text 23"/>
          <p:cNvSpPr/>
          <p:nvPr/>
        </p:nvSpPr>
        <p:spPr>
          <a:xfrm>
            <a:off x="6612493" y="6254472"/>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Classic Vest, S</a:t>
            </a:r>
            <a:endParaRPr lang="en-US" sz="1944" dirty="0"/>
          </a:p>
        </p:txBody>
      </p:sp>
      <p:sp>
        <p:nvSpPr>
          <p:cNvPr id="28" name="Text 24"/>
          <p:cNvSpPr/>
          <p:nvPr/>
        </p:nvSpPr>
        <p:spPr>
          <a:xfrm>
            <a:off x="10309027" y="6254472"/>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$3,752.34</a:t>
            </a:r>
            <a:endParaRPr lang="en-US" sz="1944" dirty="0"/>
          </a:p>
        </p:txBody>
      </p:sp>
      <p:sp>
        <p:nvSpPr>
          <p:cNvPr id="29" name="Shape 25"/>
          <p:cNvSpPr/>
          <p:nvPr/>
        </p:nvSpPr>
        <p:spPr>
          <a:xfrm>
            <a:off x="6365677" y="6805255"/>
            <a:ext cx="7385447" cy="706517"/>
          </a:xfrm>
          <a:prstGeom prst="rect">
            <a:avLst/>
          </a:prstGeom>
          <a:solidFill>
            <a:srgbClr val="000000">
              <a:alpha val="4000"/>
            </a:srgbClr>
          </a:solidFill>
          <a:ln/>
        </p:spPr>
      </p:sp>
      <p:sp>
        <p:nvSpPr>
          <p:cNvPr id="30" name="Text 26"/>
          <p:cNvSpPr/>
          <p:nvPr/>
        </p:nvSpPr>
        <p:spPr>
          <a:xfrm>
            <a:off x="6612493" y="6960989"/>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Fender Set - Mountain</a:t>
            </a:r>
            <a:endParaRPr lang="en-US" sz="1944" dirty="0"/>
          </a:p>
        </p:txBody>
      </p:sp>
      <p:sp>
        <p:nvSpPr>
          <p:cNvPr id="31" name="Text 27"/>
          <p:cNvSpPr/>
          <p:nvPr/>
        </p:nvSpPr>
        <p:spPr>
          <a:xfrm>
            <a:off x="10309027" y="6960989"/>
            <a:ext cx="3195280" cy="395049"/>
          </a:xfrm>
          <a:prstGeom prst="rect">
            <a:avLst/>
          </a:prstGeom>
          <a:noFill/>
          <a:ln/>
        </p:spPr>
        <p:txBody>
          <a:bodyPr wrap="non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$16,556.09</a:t>
            </a:r>
            <a:endParaRPr lang="en-US" sz="1944" dirty="0"/>
          </a:p>
        </p:txBody>
      </p:sp>
      <p:pic>
        <p:nvPicPr>
          <p:cNvPr id="3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14630400" cy="3086100"/>
          </a:xfrm>
          <a:prstGeom prst="rect">
            <a:avLst/>
          </a:prstGeom>
        </p:spPr>
      </p:pic>
      <p:pic>
        <p:nvPicPr>
          <p:cNvPr id="5" name="Image 1" descr="preencoded.png">    </p:cNvPr>
          <p:cNvPicPr>
            <a:picLocks noChangeAspect="1"/>
          </p:cNvPicPr>
          <p:nvPr/>
        </p:nvPicPr>
        <p:blipFill>
          <a:blip r:embed="rId2"/>
          <a:stretch>
            <a:fillRect/>
          </a:stretch>
        </p:blipFill>
        <p:spPr>
          <a:xfrm>
            <a:off x="5463540" y="308610"/>
            <a:ext cx="3703320" cy="2468880"/>
          </a:xfrm>
          <a:prstGeom prst="rect">
            <a:avLst/>
          </a:prstGeom>
        </p:spPr>
      </p:pic>
      <p:sp>
        <p:nvSpPr>
          <p:cNvPr id="6" name="Text 2"/>
          <p:cNvSpPr/>
          <p:nvPr/>
        </p:nvSpPr>
        <p:spPr>
          <a:xfrm>
            <a:off x="864037" y="3795355"/>
            <a:ext cx="6172200"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Key Takeaways</a:t>
            </a:r>
            <a:endParaRPr lang="en-US" sz="4860" dirty="0"/>
          </a:p>
        </p:txBody>
      </p:sp>
      <p:pic>
        <p:nvPicPr>
          <p:cNvPr id="7" name="Image 2" descr="preencoded.png">    </p:cNvPr>
          <p:cNvPicPr>
            <a:picLocks noChangeAspect="1"/>
          </p:cNvPicPr>
          <p:nvPr/>
        </p:nvPicPr>
        <p:blipFill>
          <a:blip r:embed="rId3"/>
          <a:stretch>
            <a:fillRect/>
          </a:stretch>
        </p:blipFill>
        <p:spPr>
          <a:xfrm>
            <a:off x="864037" y="4937165"/>
            <a:ext cx="617220" cy="617220"/>
          </a:xfrm>
          <a:prstGeom prst="rect">
            <a:avLst/>
          </a:prstGeom>
        </p:spPr>
      </p:pic>
      <p:sp>
        <p:nvSpPr>
          <p:cNvPr id="8" name="Text 3"/>
          <p:cNvSpPr/>
          <p:nvPr/>
        </p:nvSpPr>
        <p:spPr>
          <a:xfrm>
            <a:off x="864037" y="5801201"/>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Sales Growth</a:t>
            </a:r>
            <a:endParaRPr lang="en-US" sz="2430" dirty="0"/>
          </a:p>
        </p:txBody>
      </p:sp>
      <p:sp>
        <p:nvSpPr>
          <p:cNvPr id="9" name="Text 4"/>
          <p:cNvSpPr/>
          <p:nvPr/>
        </p:nvSpPr>
        <p:spPr>
          <a:xfrm>
            <a:off x="864037" y="6335078"/>
            <a:ext cx="4053840" cy="790099"/>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Steady year-over-year increases in sales and product costs.</a:t>
            </a:r>
            <a:endParaRPr lang="en-US" sz="1944" dirty="0"/>
          </a:p>
        </p:txBody>
      </p:sp>
      <p:pic>
        <p:nvPicPr>
          <p:cNvPr id="10" name="Image 3" descr="preencoded.png">    </p:cNvPr>
          <p:cNvPicPr>
            <a:picLocks noChangeAspect="1"/>
          </p:cNvPicPr>
          <p:nvPr/>
        </p:nvPicPr>
        <p:blipFill>
          <a:blip r:embed="rId4"/>
          <a:stretch>
            <a:fillRect/>
          </a:stretch>
        </p:blipFill>
        <p:spPr>
          <a:xfrm>
            <a:off x="5288161" y="4937165"/>
            <a:ext cx="617220" cy="617220"/>
          </a:xfrm>
          <a:prstGeom prst="rect">
            <a:avLst/>
          </a:prstGeom>
        </p:spPr>
      </p:pic>
      <p:sp>
        <p:nvSpPr>
          <p:cNvPr id="11" name="Text 5"/>
          <p:cNvSpPr/>
          <p:nvPr/>
        </p:nvSpPr>
        <p:spPr>
          <a:xfrm>
            <a:off x="5288161" y="5801201"/>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Product Diversity</a:t>
            </a:r>
            <a:endParaRPr lang="en-US" sz="2430" dirty="0"/>
          </a:p>
        </p:txBody>
      </p:sp>
      <p:sp>
        <p:nvSpPr>
          <p:cNvPr id="12" name="Text 6"/>
          <p:cNvSpPr/>
          <p:nvPr/>
        </p:nvSpPr>
        <p:spPr>
          <a:xfrm>
            <a:off x="5288161" y="6335078"/>
            <a:ext cx="4053959" cy="1185148"/>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Wide range of products across apparel, accessories, and bike components.</a:t>
            </a:r>
            <a:endParaRPr lang="en-US" sz="1944" dirty="0"/>
          </a:p>
        </p:txBody>
      </p:sp>
      <p:pic>
        <p:nvPicPr>
          <p:cNvPr id="13" name="Image 4" descr="preencoded.png">    </p:cNvPr>
          <p:cNvPicPr>
            <a:picLocks noChangeAspect="1"/>
          </p:cNvPicPr>
          <p:nvPr/>
        </p:nvPicPr>
        <p:blipFill>
          <a:blip r:embed="rId5"/>
          <a:stretch>
            <a:fillRect/>
          </a:stretch>
        </p:blipFill>
        <p:spPr>
          <a:xfrm>
            <a:off x="9712404" y="4937165"/>
            <a:ext cx="617220" cy="617220"/>
          </a:xfrm>
          <a:prstGeom prst="rect">
            <a:avLst/>
          </a:prstGeom>
        </p:spPr>
      </p:pic>
      <p:sp>
        <p:nvSpPr>
          <p:cNvPr id="14" name="Text 7"/>
          <p:cNvSpPr/>
          <p:nvPr/>
        </p:nvSpPr>
        <p:spPr>
          <a:xfrm>
            <a:off x="9712404" y="5801201"/>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Data Insights</a:t>
            </a:r>
            <a:endParaRPr lang="en-US" sz="2430" dirty="0"/>
          </a:p>
        </p:txBody>
      </p:sp>
      <p:sp>
        <p:nvSpPr>
          <p:cNvPr id="15" name="Text 8"/>
          <p:cNvSpPr/>
          <p:nvPr/>
        </p:nvSpPr>
        <p:spPr>
          <a:xfrm>
            <a:off x="9712404" y="6335078"/>
            <a:ext cx="4053840" cy="1185148"/>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Detailed data provides valuable insights into customer preferences and sales trends.</a:t>
            </a:r>
            <a:endParaRPr lang="en-US" sz="1944"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610" y="2464356"/>
            <a:ext cx="4869061" cy="3300770"/>
          </a:xfrm>
          <a:prstGeom prst="rect">
            <a:avLst/>
          </a:prstGeom>
        </p:spPr>
      </p:pic>
      <p:sp>
        <p:nvSpPr>
          <p:cNvPr id="6" name="Text 2"/>
          <p:cNvSpPr/>
          <p:nvPr/>
        </p:nvSpPr>
        <p:spPr>
          <a:xfrm>
            <a:off x="6350437" y="2074902"/>
            <a:ext cx="7415927" cy="2129314"/>
          </a:xfrm>
          <a:prstGeom prst="rect">
            <a:avLst/>
          </a:prstGeom>
          <a:noFill/>
          <a:ln/>
        </p:spPr>
        <p:txBody>
          <a:bodyPr wrap="square" rtlCol="0" anchor="t"/>
          <a:lstStyle/>
          <a:p>
            <a:pPr algn="ctr" indent="0" marL="0">
              <a:lnSpc>
                <a:spcPts val="8384"/>
              </a:lnSpc>
              <a:buNone/>
            </a:pPr>
            <a:r>
              <a:rPr lang="en-US" sz="6707" b="1" dirty="0">
                <a:solidFill>
                  <a:srgbClr val="484237"/>
                </a:solidFill>
                <a:latin typeface="Gelasio" pitchFamily="34" charset="0"/>
                <a:ea typeface="Gelasio" pitchFamily="34" charset="-122"/>
                <a:cs typeface="Gelasio" pitchFamily="34" charset="-120"/>
              </a:rPr>
              <a:t>Company Overview</a:t>
            </a:r>
            <a:endParaRPr lang="en-US" sz="6707" dirty="0"/>
          </a:p>
        </p:txBody>
      </p:sp>
      <p:sp>
        <p:nvSpPr>
          <p:cNvPr id="7" name="Text 3"/>
          <p:cNvSpPr/>
          <p:nvPr/>
        </p:nvSpPr>
        <p:spPr>
          <a:xfrm>
            <a:off x="6350437" y="4574500"/>
            <a:ext cx="7415927" cy="158019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Explore the journey of Adventure Works through our sales data analysis, product breakdown, trends, regional insights, and more. Dive into the heart of our business and discover key insights to drive success. Thank you for joining us on this adventure!</a:t>
            </a:r>
            <a:endParaRPr lang="en-US" sz="1944"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3056334" y="3582472"/>
            <a:ext cx="8517612" cy="1064657"/>
          </a:xfrm>
          <a:prstGeom prst="rect">
            <a:avLst/>
          </a:prstGeom>
          <a:noFill/>
          <a:ln/>
        </p:spPr>
        <p:txBody>
          <a:bodyPr wrap="none" rtlCol="0" anchor="t"/>
          <a:lstStyle/>
          <a:p>
            <a:pPr algn="ctr" indent="0" marL="0">
              <a:lnSpc>
                <a:spcPts val="8384"/>
              </a:lnSpc>
              <a:buNone/>
            </a:pPr>
            <a:r>
              <a:rPr lang="en-US" sz="6707" b="1" dirty="0">
                <a:solidFill>
                  <a:srgbClr val="484237"/>
                </a:solidFill>
                <a:latin typeface="Gelasio" pitchFamily="34" charset="0"/>
                <a:ea typeface="Gelasio" pitchFamily="34" charset="-122"/>
                <a:cs typeface="Gelasio" pitchFamily="34" charset="-120"/>
              </a:rPr>
              <a:t>Thank You !</a:t>
            </a:r>
            <a:endParaRPr lang="en-US" sz="6707"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2577"/>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2128718" y="600432"/>
            <a:ext cx="10372844" cy="7031712"/>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8848" y="3730823"/>
            <a:ext cx="4868585" cy="767953"/>
          </a:xfrm>
          <a:prstGeom prst="rect">
            <a:avLst/>
          </a:prstGeom>
        </p:spPr>
      </p:pic>
      <p:sp>
        <p:nvSpPr>
          <p:cNvPr id="6" name="Text 2"/>
          <p:cNvSpPr/>
          <p:nvPr/>
        </p:nvSpPr>
        <p:spPr>
          <a:xfrm>
            <a:off x="6350437" y="1433036"/>
            <a:ext cx="7415927" cy="1543050"/>
          </a:xfrm>
          <a:prstGeom prst="rect">
            <a:avLst/>
          </a:prstGeom>
          <a:noFill/>
          <a:ln/>
        </p:spPr>
        <p:txBody>
          <a:bodyPr wrap="squar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Product Sales Breakdown</a:t>
            </a:r>
            <a:endParaRPr lang="en-US" sz="4860" dirty="0"/>
          </a:p>
        </p:txBody>
      </p:sp>
      <p:sp>
        <p:nvSpPr>
          <p:cNvPr id="7" name="Shape 3"/>
          <p:cNvSpPr/>
          <p:nvPr/>
        </p:nvSpPr>
        <p:spPr>
          <a:xfrm>
            <a:off x="6350437" y="3624024"/>
            <a:ext cx="555427" cy="555427"/>
          </a:xfrm>
          <a:prstGeom prst="roundRect">
            <a:avLst>
              <a:gd name="adj" fmla="val 6668"/>
            </a:avLst>
          </a:prstGeom>
          <a:solidFill>
            <a:srgbClr val="EEE8DD"/>
          </a:solidFill>
          <a:ln/>
        </p:spPr>
      </p:sp>
      <p:sp>
        <p:nvSpPr>
          <p:cNvPr id="8" name="Text 4"/>
          <p:cNvSpPr/>
          <p:nvPr/>
        </p:nvSpPr>
        <p:spPr>
          <a:xfrm>
            <a:off x="6540818" y="3716536"/>
            <a:ext cx="174665" cy="370284"/>
          </a:xfrm>
          <a:prstGeom prst="rect">
            <a:avLst/>
          </a:prstGeom>
          <a:noFill/>
          <a:ln/>
        </p:spPr>
        <p:txBody>
          <a:bodyPr wrap="none" rtlCol="0" anchor="t"/>
          <a:lstStyle/>
          <a:p>
            <a:pPr algn="ctr" indent="0" marL="0">
              <a:lnSpc>
                <a:spcPts val="2916"/>
              </a:lnSpc>
              <a:buNone/>
            </a:pPr>
            <a:r>
              <a:rPr lang="en-US" sz="2916" b="1" dirty="0">
                <a:solidFill>
                  <a:srgbClr val="746558"/>
                </a:solidFill>
                <a:latin typeface="Gelasio" pitchFamily="34" charset="0"/>
                <a:ea typeface="Gelasio" pitchFamily="34" charset="-122"/>
                <a:cs typeface="Gelasio" pitchFamily="34" charset="-120"/>
              </a:rPr>
              <a:t>1</a:t>
            </a:r>
            <a:endParaRPr lang="en-US" sz="2916" dirty="0"/>
          </a:p>
        </p:txBody>
      </p:sp>
      <p:sp>
        <p:nvSpPr>
          <p:cNvPr id="9" name="Text 5"/>
          <p:cNvSpPr/>
          <p:nvPr/>
        </p:nvSpPr>
        <p:spPr>
          <a:xfrm>
            <a:off x="7152680" y="3624024"/>
            <a:ext cx="3147536" cy="385763"/>
          </a:xfrm>
          <a:prstGeom prst="rect">
            <a:avLst/>
          </a:prstGeom>
          <a:noFill/>
          <a:ln/>
        </p:spPr>
        <p:txBody>
          <a:bodyPr wrap="none" rtlCol="0" anchor="t"/>
          <a:lstStyle/>
          <a:p>
            <a:pPr indent="0" marL="0">
              <a:lnSpc>
                <a:spcPts val="3038"/>
              </a:lnSpc>
              <a:buNone/>
            </a:pPr>
            <a:r>
              <a:rPr lang="en-US" sz="2430" b="1" dirty="0">
                <a:solidFill>
                  <a:srgbClr val="746558"/>
                </a:solidFill>
                <a:latin typeface="Gelasio" pitchFamily="34" charset="0"/>
                <a:ea typeface="Gelasio" pitchFamily="34" charset="-122"/>
                <a:cs typeface="Gelasio" pitchFamily="34" charset="-120"/>
              </a:rPr>
              <a:t>Top Selling Products</a:t>
            </a:r>
            <a:endParaRPr lang="en-US" sz="2430" dirty="0"/>
          </a:p>
        </p:txBody>
      </p:sp>
      <p:sp>
        <p:nvSpPr>
          <p:cNvPr id="10" name="Text 6"/>
          <p:cNvSpPr/>
          <p:nvPr/>
        </p:nvSpPr>
        <p:spPr>
          <a:xfrm>
            <a:off x="7152680" y="4157901"/>
            <a:ext cx="6613684" cy="790099"/>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All-Purpose Bike Stand, Fender Set - Mountain, and AWC Logo Cap are the top 3 best-selling products.</a:t>
            </a:r>
            <a:endParaRPr lang="en-US" sz="1944" dirty="0"/>
          </a:p>
        </p:txBody>
      </p:sp>
      <p:sp>
        <p:nvSpPr>
          <p:cNvPr id="11" name="Shape 7"/>
          <p:cNvSpPr/>
          <p:nvPr/>
        </p:nvSpPr>
        <p:spPr>
          <a:xfrm>
            <a:off x="6350437" y="5472470"/>
            <a:ext cx="555427" cy="555427"/>
          </a:xfrm>
          <a:prstGeom prst="roundRect">
            <a:avLst>
              <a:gd name="adj" fmla="val 6668"/>
            </a:avLst>
          </a:prstGeom>
          <a:solidFill>
            <a:srgbClr val="EEE8DD"/>
          </a:solidFill>
          <a:ln/>
        </p:spPr>
      </p:sp>
      <p:sp>
        <p:nvSpPr>
          <p:cNvPr id="12" name="Text 8"/>
          <p:cNvSpPr/>
          <p:nvPr/>
        </p:nvSpPr>
        <p:spPr>
          <a:xfrm>
            <a:off x="6515933" y="5564981"/>
            <a:ext cx="224433" cy="370284"/>
          </a:xfrm>
          <a:prstGeom prst="rect">
            <a:avLst/>
          </a:prstGeom>
          <a:noFill/>
          <a:ln/>
        </p:spPr>
        <p:txBody>
          <a:bodyPr wrap="none" rtlCol="0" anchor="t"/>
          <a:lstStyle/>
          <a:p>
            <a:pPr algn="ctr" indent="0" marL="0">
              <a:lnSpc>
                <a:spcPts val="2916"/>
              </a:lnSpc>
              <a:buNone/>
            </a:pPr>
            <a:r>
              <a:rPr lang="en-US" sz="2916" b="1" dirty="0">
                <a:solidFill>
                  <a:srgbClr val="746558"/>
                </a:solidFill>
                <a:latin typeface="Gelasio" pitchFamily="34" charset="0"/>
                <a:ea typeface="Gelasio" pitchFamily="34" charset="-122"/>
                <a:cs typeface="Gelasio" pitchFamily="34" charset="-120"/>
              </a:rPr>
              <a:t>2</a:t>
            </a:r>
            <a:endParaRPr lang="en-US" sz="2916" dirty="0"/>
          </a:p>
        </p:txBody>
      </p:sp>
      <p:sp>
        <p:nvSpPr>
          <p:cNvPr id="13" name="Text 9"/>
          <p:cNvSpPr/>
          <p:nvPr/>
        </p:nvSpPr>
        <p:spPr>
          <a:xfrm>
            <a:off x="7152680" y="5472470"/>
            <a:ext cx="3086100" cy="385763"/>
          </a:xfrm>
          <a:prstGeom prst="rect">
            <a:avLst/>
          </a:prstGeom>
          <a:noFill/>
          <a:ln/>
        </p:spPr>
        <p:txBody>
          <a:bodyPr wrap="none" rtlCol="0" anchor="t"/>
          <a:lstStyle/>
          <a:p>
            <a:pPr indent="0" marL="0">
              <a:lnSpc>
                <a:spcPts val="3038"/>
              </a:lnSpc>
              <a:buNone/>
            </a:pPr>
            <a:r>
              <a:rPr lang="en-US" sz="2430" b="1" dirty="0">
                <a:solidFill>
                  <a:srgbClr val="746558"/>
                </a:solidFill>
                <a:latin typeface="Gelasio" pitchFamily="34" charset="0"/>
                <a:ea typeface="Gelasio" pitchFamily="34" charset="-122"/>
                <a:cs typeface="Gelasio" pitchFamily="34" charset="-120"/>
              </a:rPr>
              <a:t>Product Costs</a:t>
            </a:r>
            <a:endParaRPr lang="en-US" sz="2430" dirty="0"/>
          </a:p>
        </p:txBody>
      </p:sp>
      <p:sp>
        <p:nvSpPr>
          <p:cNvPr id="14" name="Text 10"/>
          <p:cNvSpPr/>
          <p:nvPr/>
        </p:nvSpPr>
        <p:spPr>
          <a:xfrm>
            <a:off x="7152680" y="6006346"/>
            <a:ext cx="6613684" cy="790099"/>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The total product cost for the top selling items ranges from $2,568 to $16,556.</a:t>
            </a:r>
            <a:endParaRPr lang="en-US" sz="1944" dirty="0"/>
          </a:p>
        </p:txBody>
      </p:sp>
      <p:pic>
        <p:nvPicPr>
          <p:cNvPr id="1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0871" y="3304937"/>
            <a:ext cx="4884658" cy="1619726"/>
          </a:xfrm>
          <a:prstGeom prst="rect">
            <a:avLst/>
          </a:prstGeom>
        </p:spPr>
      </p:pic>
      <p:sp>
        <p:nvSpPr>
          <p:cNvPr id="6" name="Text 2"/>
          <p:cNvSpPr/>
          <p:nvPr/>
        </p:nvSpPr>
        <p:spPr>
          <a:xfrm>
            <a:off x="6328648" y="853202"/>
            <a:ext cx="6156365" cy="751999"/>
          </a:xfrm>
          <a:prstGeom prst="rect">
            <a:avLst/>
          </a:prstGeom>
          <a:noFill/>
          <a:ln/>
        </p:spPr>
        <p:txBody>
          <a:bodyPr wrap="none" rtlCol="0" anchor="t"/>
          <a:lstStyle/>
          <a:p>
            <a:pPr indent="0" marL="0">
              <a:lnSpc>
                <a:spcPts val="5921"/>
              </a:lnSpc>
              <a:buNone/>
            </a:pPr>
            <a:r>
              <a:rPr lang="en-US" sz="4737" b="1" dirty="0">
                <a:solidFill>
                  <a:srgbClr val="484237"/>
                </a:solidFill>
                <a:latin typeface="Gelasio" pitchFamily="34" charset="0"/>
                <a:ea typeface="Gelasio" pitchFamily="34" charset="-122"/>
                <a:cs typeface="Gelasio" pitchFamily="34" charset="-120"/>
              </a:rPr>
              <a:t>Sales Trends by Year</a:t>
            </a:r>
            <a:endParaRPr lang="en-US" sz="4737" dirty="0"/>
          </a:p>
        </p:txBody>
      </p:sp>
      <p:sp>
        <p:nvSpPr>
          <p:cNvPr id="7" name="Shape 3"/>
          <p:cNvSpPr/>
          <p:nvPr/>
        </p:nvSpPr>
        <p:spPr>
          <a:xfrm>
            <a:off x="6674287" y="1966079"/>
            <a:ext cx="30480" cy="5410200"/>
          </a:xfrm>
          <a:prstGeom prst="roundRect">
            <a:avLst>
              <a:gd name="adj" fmla="val 118430"/>
            </a:avLst>
          </a:prstGeom>
          <a:solidFill>
            <a:srgbClr val="D4CEC3"/>
          </a:solidFill>
          <a:ln/>
        </p:spPr>
      </p:sp>
      <p:sp>
        <p:nvSpPr>
          <p:cNvPr id="8" name="Shape 4"/>
          <p:cNvSpPr/>
          <p:nvPr/>
        </p:nvSpPr>
        <p:spPr>
          <a:xfrm>
            <a:off x="6929735" y="2492097"/>
            <a:ext cx="842248" cy="30480"/>
          </a:xfrm>
          <a:prstGeom prst="roundRect">
            <a:avLst>
              <a:gd name="adj" fmla="val 118430"/>
            </a:avLst>
          </a:prstGeom>
          <a:solidFill>
            <a:srgbClr val="D4CEC3"/>
          </a:solidFill>
          <a:ln/>
        </p:spPr>
      </p:sp>
      <p:sp>
        <p:nvSpPr>
          <p:cNvPr id="9" name="Shape 5"/>
          <p:cNvSpPr/>
          <p:nvPr/>
        </p:nvSpPr>
        <p:spPr>
          <a:xfrm>
            <a:off x="6418838" y="2236708"/>
            <a:ext cx="541377" cy="541377"/>
          </a:xfrm>
          <a:prstGeom prst="roundRect">
            <a:avLst>
              <a:gd name="adj" fmla="val 6668"/>
            </a:avLst>
          </a:prstGeom>
          <a:solidFill>
            <a:srgbClr val="EEE8DD"/>
          </a:solidFill>
          <a:ln/>
        </p:spPr>
      </p:sp>
      <p:sp>
        <p:nvSpPr>
          <p:cNvPr id="10" name="Text 6"/>
          <p:cNvSpPr/>
          <p:nvPr/>
        </p:nvSpPr>
        <p:spPr>
          <a:xfrm>
            <a:off x="6604337" y="2326838"/>
            <a:ext cx="170259" cy="360998"/>
          </a:xfrm>
          <a:prstGeom prst="rect">
            <a:avLst/>
          </a:prstGeom>
          <a:noFill/>
          <a:ln/>
        </p:spPr>
        <p:txBody>
          <a:bodyPr wrap="none" rtlCol="0" anchor="t"/>
          <a:lstStyle/>
          <a:p>
            <a:pPr algn="ctr" indent="0" marL="0">
              <a:lnSpc>
                <a:spcPts val="2842"/>
              </a:lnSpc>
              <a:buNone/>
            </a:pPr>
            <a:r>
              <a:rPr lang="en-US" sz="2842" b="1" dirty="0">
                <a:solidFill>
                  <a:srgbClr val="746558"/>
                </a:solidFill>
                <a:latin typeface="Gelasio" pitchFamily="34" charset="0"/>
                <a:ea typeface="Gelasio" pitchFamily="34" charset="-122"/>
                <a:cs typeface="Gelasio" pitchFamily="34" charset="-120"/>
              </a:rPr>
              <a:t>1</a:t>
            </a:r>
            <a:endParaRPr lang="en-US" sz="2842" dirty="0"/>
          </a:p>
        </p:txBody>
      </p:sp>
      <p:sp>
        <p:nvSpPr>
          <p:cNvPr id="11" name="Text 7"/>
          <p:cNvSpPr/>
          <p:nvPr/>
        </p:nvSpPr>
        <p:spPr>
          <a:xfrm>
            <a:off x="8013025" y="2206704"/>
            <a:ext cx="3007995" cy="375880"/>
          </a:xfrm>
          <a:prstGeom prst="rect">
            <a:avLst/>
          </a:prstGeom>
          <a:noFill/>
          <a:ln/>
        </p:spPr>
        <p:txBody>
          <a:bodyPr wrap="none" rtlCol="0" anchor="t"/>
          <a:lstStyle/>
          <a:p>
            <a:pPr algn="l" indent="0" marL="0">
              <a:lnSpc>
                <a:spcPts val="2961"/>
              </a:lnSpc>
              <a:buNone/>
            </a:pPr>
            <a:r>
              <a:rPr lang="en-US" sz="2369" b="1" dirty="0">
                <a:solidFill>
                  <a:srgbClr val="746558"/>
                </a:solidFill>
                <a:latin typeface="Gelasio" pitchFamily="34" charset="0"/>
                <a:ea typeface="Gelasio" pitchFamily="34" charset="-122"/>
                <a:cs typeface="Gelasio" pitchFamily="34" charset="-120"/>
              </a:rPr>
              <a:t>2014</a:t>
            </a:r>
            <a:endParaRPr lang="en-US" sz="2369" dirty="0"/>
          </a:p>
        </p:txBody>
      </p:sp>
      <p:sp>
        <p:nvSpPr>
          <p:cNvPr id="12" name="Text 8"/>
          <p:cNvSpPr/>
          <p:nvPr/>
        </p:nvSpPr>
        <p:spPr>
          <a:xfrm>
            <a:off x="8013025" y="2726888"/>
            <a:ext cx="5775127" cy="384929"/>
          </a:xfrm>
          <a:prstGeom prst="rect">
            <a:avLst/>
          </a:prstGeom>
          <a:noFill/>
          <a:ln/>
        </p:spPr>
        <p:txBody>
          <a:bodyPr wrap="none" rtlCol="0" anchor="t"/>
          <a:lstStyle/>
          <a:p>
            <a:pPr algn="l" indent="0" marL="0">
              <a:lnSpc>
                <a:spcPts val="3032"/>
              </a:lnSpc>
              <a:buNone/>
            </a:pPr>
            <a:r>
              <a:rPr lang="en-US" sz="1895" dirty="0">
                <a:solidFill>
                  <a:srgbClr val="746558"/>
                </a:solidFill>
                <a:latin typeface="Gelasio" pitchFamily="34" charset="0"/>
                <a:ea typeface="Gelasio" pitchFamily="34" charset="-122"/>
                <a:cs typeface="Gelasio" pitchFamily="34" charset="-120"/>
              </a:rPr>
              <a:t>Sales and product costs were relatively low this year.</a:t>
            </a:r>
            <a:endParaRPr lang="en-US" sz="1895" dirty="0"/>
          </a:p>
        </p:txBody>
      </p:sp>
      <p:sp>
        <p:nvSpPr>
          <p:cNvPr id="13" name="Shape 9"/>
          <p:cNvSpPr/>
          <p:nvPr/>
        </p:nvSpPr>
        <p:spPr>
          <a:xfrm>
            <a:off x="6929735" y="4119086"/>
            <a:ext cx="842248" cy="30480"/>
          </a:xfrm>
          <a:prstGeom prst="roundRect">
            <a:avLst>
              <a:gd name="adj" fmla="val 118430"/>
            </a:avLst>
          </a:prstGeom>
          <a:solidFill>
            <a:srgbClr val="D4CEC3"/>
          </a:solidFill>
          <a:ln/>
        </p:spPr>
      </p:sp>
      <p:sp>
        <p:nvSpPr>
          <p:cNvPr id="14" name="Shape 10"/>
          <p:cNvSpPr/>
          <p:nvPr/>
        </p:nvSpPr>
        <p:spPr>
          <a:xfrm>
            <a:off x="6418838" y="3863697"/>
            <a:ext cx="541377" cy="541377"/>
          </a:xfrm>
          <a:prstGeom prst="roundRect">
            <a:avLst>
              <a:gd name="adj" fmla="val 6668"/>
            </a:avLst>
          </a:prstGeom>
          <a:solidFill>
            <a:srgbClr val="EEE8DD"/>
          </a:solidFill>
          <a:ln/>
        </p:spPr>
      </p:sp>
      <p:sp>
        <p:nvSpPr>
          <p:cNvPr id="15" name="Text 11"/>
          <p:cNvSpPr/>
          <p:nvPr/>
        </p:nvSpPr>
        <p:spPr>
          <a:xfrm>
            <a:off x="6580168" y="3953828"/>
            <a:ext cx="218718" cy="360998"/>
          </a:xfrm>
          <a:prstGeom prst="rect">
            <a:avLst/>
          </a:prstGeom>
          <a:noFill/>
          <a:ln/>
        </p:spPr>
        <p:txBody>
          <a:bodyPr wrap="none" rtlCol="0" anchor="t"/>
          <a:lstStyle/>
          <a:p>
            <a:pPr algn="ctr" indent="0" marL="0">
              <a:lnSpc>
                <a:spcPts val="2842"/>
              </a:lnSpc>
              <a:buNone/>
            </a:pPr>
            <a:r>
              <a:rPr lang="en-US" sz="2842" b="1" dirty="0">
                <a:solidFill>
                  <a:srgbClr val="746558"/>
                </a:solidFill>
                <a:latin typeface="Gelasio" pitchFamily="34" charset="0"/>
                <a:ea typeface="Gelasio" pitchFamily="34" charset="-122"/>
                <a:cs typeface="Gelasio" pitchFamily="34" charset="-120"/>
              </a:rPr>
              <a:t>2</a:t>
            </a:r>
            <a:endParaRPr lang="en-US" sz="2842" dirty="0"/>
          </a:p>
        </p:txBody>
      </p:sp>
      <p:sp>
        <p:nvSpPr>
          <p:cNvPr id="16" name="Text 12"/>
          <p:cNvSpPr/>
          <p:nvPr/>
        </p:nvSpPr>
        <p:spPr>
          <a:xfrm>
            <a:off x="8013025" y="3833693"/>
            <a:ext cx="3007995" cy="375880"/>
          </a:xfrm>
          <a:prstGeom prst="rect">
            <a:avLst/>
          </a:prstGeom>
          <a:noFill/>
          <a:ln/>
        </p:spPr>
        <p:txBody>
          <a:bodyPr wrap="none" rtlCol="0" anchor="t"/>
          <a:lstStyle/>
          <a:p>
            <a:pPr algn="l" indent="0" marL="0">
              <a:lnSpc>
                <a:spcPts val="2961"/>
              </a:lnSpc>
              <a:buNone/>
            </a:pPr>
            <a:r>
              <a:rPr lang="en-US" sz="2369" b="1" dirty="0">
                <a:solidFill>
                  <a:srgbClr val="746558"/>
                </a:solidFill>
                <a:latin typeface="Gelasio" pitchFamily="34" charset="0"/>
                <a:ea typeface="Gelasio" pitchFamily="34" charset="-122"/>
                <a:cs typeface="Gelasio" pitchFamily="34" charset="-120"/>
              </a:rPr>
              <a:t>2015</a:t>
            </a:r>
            <a:endParaRPr lang="en-US" sz="2369" dirty="0"/>
          </a:p>
        </p:txBody>
      </p:sp>
      <p:sp>
        <p:nvSpPr>
          <p:cNvPr id="17" name="Text 13"/>
          <p:cNvSpPr/>
          <p:nvPr/>
        </p:nvSpPr>
        <p:spPr>
          <a:xfrm>
            <a:off x="8013025" y="4353878"/>
            <a:ext cx="5775127" cy="769858"/>
          </a:xfrm>
          <a:prstGeom prst="rect">
            <a:avLst/>
          </a:prstGeom>
          <a:noFill/>
          <a:ln/>
        </p:spPr>
        <p:txBody>
          <a:bodyPr wrap="square" rtlCol="0" anchor="t"/>
          <a:lstStyle/>
          <a:p>
            <a:pPr algn="l" indent="0" marL="0">
              <a:lnSpc>
                <a:spcPts val="3032"/>
              </a:lnSpc>
              <a:buNone/>
            </a:pPr>
            <a:r>
              <a:rPr lang="en-US" sz="1895" dirty="0">
                <a:solidFill>
                  <a:srgbClr val="746558"/>
                </a:solidFill>
                <a:latin typeface="Gelasio" pitchFamily="34" charset="0"/>
                <a:ea typeface="Gelasio" pitchFamily="34" charset="-122"/>
                <a:cs typeface="Gelasio" pitchFamily="34" charset="-120"/>
              </a:rPr>
              <a:t>Significant increase in sales and product costs compared to 2014.</a:t>
            </a:r>
            <a:endParaRPr lang="en-US" sz="1895" dirty="0"/>
          </a:p>
        </p:txBody>
      </p:sp>
      <p:sp>
        <p:nvSpPr>
          <p:cNvPr id="18" name="Shape 14"/>
          <p:cNvSpPr/>
          <p:nvPr/>
        </p:nvSpPr>
        <p:spPr>
          <a:xfrm>
            <a:off x="6929735" y="6131004"/>
            <a:ext cx="842248" cy="30480"/>
          </a:xfrm>
          <a:prstGeom prst="roundRect">
            <a:avLst>
              <a:gd name="adj" fmla="val 118430"/>
            </a:avLst>
          </a:prstGeom>
          <a:solidFill>
            <a:srgbClr val="D4CEC3"/>
          </a:solidFill>
          <a:ln/>
        </p:spPr>
      </p:sp>
      <p:sp>
        <p:nvSpPr>
          <p:cNvPr id="19" name="Shape 15"/>
          <p:cNvSpPr/>
          <p:nvPr/>
        </p:nvSpPr>
        <p:spPr>
          <a:xfrm>
            <a:off x="6418838" y="5875615"/>
            <a:ext cx="541377" cy="541377"/>
          </a:xfrm>
          <a:prstGeom prst="roundRect">
            <a:avLst>
              <a:gd name="adj" fmla="val 6668"/>
            </a:avLst>
          </a:prstGeom>
          <a:solidFill>
            <a:srgbClr val="EEE8DD"/>
          </a:solidFill>
          <a:ln/>
        </p:spPr>
      </p:sp>
      <p:sp>
        <p:nvSpPr>
          <p:cNvPr id="20" name="Text 16"/>
          <p:cNvSpPr/>
          <p:nvPr/>
        </p:nvSpPr>
        <p:spPr>
          <a:xfrm>
            <a:off x="6580763" y="5965746"/>
            <a:ext cx="217527" cy="360998"/>
          </a:xfrm>
          <a:prstGeom prst="rect">
            <a:avLst/>
          </a:prstGeom>
          <a:noFill/>
          <a:ln/>
        </p:spPr>
        <p:txBody>
          <a:bodyPr wrap="none" rtlCol="0" anchor="t"/>
          <a:lstStyle/>
          <a:p>
            <a:pPr algn="ctr" indent="0" marL="0">
              <a:lnSpc>
                <a:spcPts val="2842"/>
              </a:lnSpc>
              <a:buNone/>
            </a:pPr>
            <a:r>
              <a:rPr lang="en-US" sz="2842" b="1" dirty="0">
                <a:solidFill>
                  <a:srgbClr val="746558"/>
                </a:solidFill>
                <a:latin typeface="Gelasio" pitchFamily="34" charset="0"/>
                <a:ea typeface="Gelasio" pitchFamily="34" charset="-122"/>
                <a:cs typeface="Gelasio" pitchFamily="34" charset="-120"/>
              </a:rPr>
              <a:t>3</a:t>
            </a:r>
            <a:endParaRPr lang="en-US" sz="2842" dirty="0"/>
          </a:p>
        </p:txBody>
      </p:sp>
      <p:sp>
        <p:nvSpPr>
          <p:cNvPr id="21" name="Text 17"/>
          <p:cNvSpPr/>
          <p:nvPr/>
        </p:nvSpPr>
        <p:spPr>
          <a:xfrm>
            <a:off x="8013025" y="5845612"/>
            <a:ext cx="3007995" cy="375880"/>
          </a:xfrm>
          <a:prstGeom prst="rect">
            <a:avLst/>
          </a:prstGeom>
          <a:noFill/>
          <a:ln/>
        </p:spPr>
        <p:txBody>
          <a:bodyPr wrap="none" rtlCol="0" anchor="t"/>
          <a:lstStyle/>
          <a:p>
            <a:pPr algn="l" indent="0" marL="0">
              <a:lnSpc>
                <a:spcPts val="2961"/>
              </a:lnSpc>
              <a:buNone/>
            </a:pPr>
            <a:r>
              <a:rPr lang="en-US" sz="2369" b="1" dirty="0">
                <a:solidFill>
                  <a:srgbClr val="746558"/>
                </a:solidFill>
                <a:latin typeface="Gelasio" pitchFamily="34" charset="0"/>
                <a:ea typeface="Gelasio" pitchFamily="34" charset="-122"/>
                <a:cs typeface="Gelasio" pitchFamily="34" charset="-120"/>
              </a:rPr>
              <a:t>2016</a:t>
            </a:r>
            <a:endParaRPr lang="en-US" sz="2369" dirty="0"/>
          </a:p>
        </p:txBody>
      </p:sp>
      <p:sp>
        <p:nvSpPr>
          <p:cNvPr id="22" name="Text 18"/>
          <p:cNvSpPr/>
          <p:nvPr/>
        </p:nvSpPr>
        <p:spPr>
          <a:xfrm>
            <a:off x="8013025" y="6365796"/>
            <a:ext cx="5775127" cy="769858"/>
          </a:xfrm>
          <a:prstGeom prst="rect">
            <a:avLst/>
          </a:prstGeom>
          <a:noFill/>
          <a:ln/>
        </p:spPr>
        <p:txBody>
          <a:bodyPr wrap="square" rtlCol="0" anchor="t"/>
          <a:lstStyle/>
          <a:p>
            <a:pPr algn="l" indent="0" marL="0">
              <a:lnSpc>
                <a:spcPts val="3032"/>
              </a:lnSpc>
              <a:buNone/>
            </a:pPr>
            <a:r>
              <a:rPr lang="en-US" sz="1895" dirty="0">
                <a:solidFill>
                  <a:srgbClr val="746558"/>
                </a:solidFill>
                <a:latin typeface="Gelasio" pitchFamily="34" charset="0"/>
                <a:ea typeface="Gelasio" pitchFamily="34" charset="-122"/>
                <a:cs typeface="Gelasio" pitchFamily="34" charset="-120"/>
              </a:rPr>
              <a:t>Continued growth in sales and product costs from the previous year.</a:t>
            </a:r>
            <a:endParaRPr lang="en-US" sz="1895"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64037" y="2400538"/>
            <a:ext cx="8676442"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Sales by Region and Country</a:t>
            </a:r>
            <a:endParaRPr lang="en-US" sz="4860" dirty="0"/>
          </a:p>
        </p:txBody>
      </p:sp>
      <p:sp>
        <p:nvSpPr>
          <p:cNvPr id="5" name="Text 3"/>
          <p:cNvSpPr/>
          <p:nvPr/>
        </p:nvSpPr>
        <p:spPr>
          <a:xfrm>
            <a:off x="864037" y="3789164"/>
            <a:ext cx="3086100" cy="385763"/>
          </a:xfrm>
          <a:prstGeom prst="rect">
            <a:avLst/>
          </a:prstGeom>
          <a:noFill/>
          <a:ln/>
        </p:spPr>
        <p:txBody>
          <a:bodyPr wrap="non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Top Regions</a:t>
            </a:r>
            <a:endParaRPr lang="en-US" sz="2430" dirty="0"/>
          </a:p>
        </p:txBody>
      </p:sp>
      <p:sp>
        <p:nvSpPr>
          <p:cNvPr id="6" name="Text 4"/>
          <p:cNvSpPr/>
          <p:nvPr/>
        </p:nvSpPr>
        <p:spPr>
          <a:xfrm>
            <a:off x="864037" y="4421743"/>
            <a:ext cx="3898821" cy="118514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The top regions by sales are Australia, Canada, France, Germany, and the United Kingdom.</a:t>
            </a:r>
            <a:endParaRPr lang="en-US" sz="1944" dirty="0"/>
          </a:p>
        </p:txBody>
      </p:sp>
      <p:sp>
        <p:nvSpPr>
          <p:cNvPr id="7" name="Text 5"/>
          <p:cNvSpPr/>
          <p:nvPr/>
        </p:nvSpPr>
        <p:spPr>
          <a:xfrm>
            <a:off x="5372695" y="3789164"/>
            <a:ext cx="3086100" cy="385763"/>
          </a:xfrm>
          <a:prstGeom prst="rect">
            <a:avLst/>
          </a:prstGeom>
          <a:noFill/>
          <a:ln/>
        </p:spPr>
        <p:txBody>
          <a:bodyPr wrap="non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Sales by Gender</a:t>
            </a:r>
            <a:endParaRPr lang="en-US" sz="2430" dirty="0"/>
          </a:p>
        </p:txBody>
      </p:sp>
      <p:sp>
        <p:nvSpPr>
          <p:cNvPr id="8" name="Text 6"/>
          <p:cNvSpPr/>
          <p:nvPr/>
        </p:nvSpPr>
        <p:spPr>
          <a:xfrm>
            <a:off x="5372695" y="4421743"/>
            <a:ext cx="3898821" cy="118514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Sales are split fairly evenly between male and female customers across the regions.</a:t>
            </a:r>
            <a:endParaRPr lang="en-US" sz="1944" dirty="0"/>
          </a:p>
        </p:txBody>
      </p:sp>
      <p:sp>
        <p:nvSpPr>
          <p:cNvPr id="9" name="Text 7"/>
          <p:cNvSpPr/>
          <p:nvPr/>
        </p:nvSpPr>
        <p:spPr>
          <a:xfrm>
            <a:off x="9881354" y="3789164"/>
            <a:ext cx="3086100" cy="385763"/>
          </a:xfrm>
          <a:prstGeom prst="rect">
            <a:avLst/>
          </a:prstGeom>
          <a:noFill/>
          <a:ln/>
        </p:spPr>
        <p:txBody>
          <a:bodyPr wrap="none" rtlCol="0" anchor="t"/>
          <a:lstStyle/>
          <a:p>
            <a:pPr indent="0" marL="0">
              <a:lnSpc>
                <a:spcPts val="3038"/>
              </a:lnSpc>
              <a:buNone/>
            </a:pPr>
            <a:r>
              <a:rPr lang="en-US" sz="2430" b="1" dirty="0">
                <a:solidFill>
                  <a:srgbClr val="484237"/>
                </a:solidFill>
                <a:latin typeface="Gelasio" pitchFamily="34" charset="0"/>
                <a:ea typeface="Gelasio" pitchFamily="34" charset="-122"/>
                <a:cs typeface="Gelasio" pitchFamily="34" charset="-120"/>
              </a:rPr>
              <a:t>Power BI Insights</a:t>
            </a:r>
            <a:endParaRPr lang="en-US" sz="2430" dirty="0"/>
          </a:p>
        </p:txBody>
      </p:sp>
      <p:sp>
        <p:nvSpPr>
          <p:cNvPr id="10" name="Text 8"/>
          <p:cNvSpPr/>
          <p:nvPr/>
        </p:nvSpPr>
        <p:spPr>
          <a:xfrm>
            <a:off x="9881354" y="4421743"/>
            <a:ext cx="3898821" cy="1185148"/>
          </a:xfrm>
          <a:prstGeom prst="rect">
            <a:avLst/>
          </a:prstGeom>
          <a:noFill/>
          <a:ln/>
        </p:spPr>
        <p:txBody>
          <a:bodyPr wrap="square" rtlCol="0" anchor="t"/>
          <a:lstStyle/>
          <a:p>
            <a:pPr indent="0" marL="0">
              <a:lnSpc>
                <a:spcPts val="3110"/>
              </a:lnSpc>
              <a:buNone/>
            </a:pPr>
            <a:r>
              <a:rPr lang="en-US" sz="1944" dirty="0">
                <a:solidFill>
                  <a:srgbClr val="746558"/>
                </a:solidFill>
                <a:latin typeface="Gelasio" pitchFamily="34" charset="0"/>
                <a:ea typeface="Gelasio" pitchFamily="34" charset="-122"/>
                <a:cs typeface="Gelasio" pitchFamily="34" charset="-120"/>
              </a:rPr>
              <a:t>Power BI Desktop sales were $29.31M, while Adventure Works sales were $17.26M.</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296228" y="2279571"/>
            <a:ext cx="4893945" cy="3670459"/>
          </a:xfrm>
          <a:prstGeom prst="rect">
            <a:avLst/>
          </a:prstGeom>
        </p:spPr>
      </p:pic>
      <p:sp>
        <p:nvSpPr>
          <p:cNvPr id="6" name="Text 2"/>
          <p:cNvSpPr/>
          <p:nvPr/>
        </p:nvSpPr>
        <p:spPr>
          <a:xfrm>
            <a:off x="6315908" y="653296"/>
            <a:ext cx="7484983" cy="1481376"/>
          </a:xfrm>
          <a:prstGeom prst="rect">
            <a:avLst/>
          </a:prstGeom>
          <a:noFill/>
          <a:ln/>
        </p:spPr>
        <p:txBody>
          <a:bodyPr wrap="square" rtlCol="0" anchor="t"/>
          <a:lstStyle/>
          <a:p>
            <a:pPr indent="0" marL="0">
              <a:lnSpc>
                <a:spcPts val="5832"/>
              </a:lnSpc>
              <a:buNone/>
            </a:pPr>
            <a:r>
              <a:rPr lang="en-US" sz="4666" b="1" dirty="0">
                <a:solidFill>
                  <a:srgbClr val="484237"/>
                </a:solidFill>
                <a:latin typeface="Gelasio" pitchFamily="34" charset="0"/>
                <a:ea typeface="Gelasio" pitchFamily="34" charset="-122"/>
                <a:cs typeface="Gelasio" pitchFamily="34" charset="-120"/>
              </a:rPr>
              <a:t>Product Catalog Overview</a:t>
            </a:r>
            <a:endParaRPr lang="en-US" sz="4666" dirty="0"/>
          </a:p>
        </p:txBody>
      </p:sp>
      <p:sp>
        <p:nvSpPr>
          <p:cNvPr id="7" name="Shape 3"/>
          <p:cNvSpPr/>
          <p:nvPr/>
        </p:nvSpPr>
        <p:spPr>
          <a:xfrm>
            <a:off x="6315908" y="2756654"/>
            <a:ext cx="533162" cy="533162"/>
          </a:xfrm>
          <a:prstGeom prst="roundRect">
            <a:avLst>
              <a:gd name="adj" fmla="val 6668"/>
            </a:avLst>
          </a:prstGeom>
          <a:solidFill>
            <a:srgbClr val="EEE8DD"/>
          </a:solidFill>
          <a:ln/>
        </p:spPr>
      </p:sp>
      <p:sp>
        <p:nvSpPr>
          <p:cNvPr id="8" name="Text 4"/>
          <p:cNvSpPr/>
          <p:nvPr/>
        </p:nvSpPr>
        <p:spPr>
          <a:xfrm>
            <a:off x="6498669" y="2845475"/>
            <a:ext cx="167640" cy="355521"/>
          </a:xfrm>
          <a:prstGeom prst="rect">
            <a:avLst/>
          </a:prstGeom>
          <a:noFill/>
          <a:ln/>
        </p:spPr>
        <p:txBody>
          <a:bodyPr wrap="none" rtlCol="0" anchor="t"/>
          <a:lstStyle/>
          <a:p>
            <a:pPr algn="ctr" indent="0" marL="0">
              <a:lnSpc>
                <a:spcPts val="2799"/>
              </a:lnSpc>
              <a:buNone/>
            </a:pPr>
            <a:r>
              <a:rPr lang="en-US" sz="2799" b="1" dirty="0">
                <a:solidFill>
                  <a:srgbClr val="746558"/>
                </a:solidFill>
                <a:latin typeface="Gelasio" pitchFamily="34" charset="0"/>
                <a:ea typeface="Gelasio" pitchFamily="34" charset="-122"/>
                <a:cs typeface="Gelasio" pitchFamily="34" charset="-120"/>
              </a:rPr>
              <a:t>1</a:t>
            </a:r>
            <a:endParaRPr lang="en-US" sz="2799" dirty="0"/>
          </a:p>
        </p:txBody>
      </p:sp>
      <p:sp>
        <p:nvSpPr>
          <p:cNvPr id="9" name="Text 5"/>
          <p:cNvSpPr/>
          <p:nvPr/>
        </p:nvSpPr>
        <p:spPr>
          <a:xfrm>
            <a:off x="7086005" y="2756654"/>
            <a:ext cx="2962632" cy="370284"/>
          </a:xfrm>
          <a:prstGeom prst="rect">
            <a:avLst/>
          </a:prstGeom>
          <a:noFill/>
          <a:ln/>
        </p:spPr>
        <p:txBody>
          <a:bodyPr wrap="none" rtlCol="0" anchor="t"/>
          <a:lstStyle/>
          <a:p>
            <a:pPr indent="0" marL="0">
              <a:lnSpc>
                <a:spcPts val="2916"/>
              </a:lnSpc>
              <a:buNone/>
            </a:pPr>
            <a:r>
              <a:rPr lang="en-US" sz="2333" b="1" dirty="0">
                <a:solidFill>
                  <a:srgbClr val="746558"/>
                </a:solidFill>
                <a:latin typeface="Gelasio" pitchFamily="34" charset="0"/>
                <a:ea typeface="Gelasio" pitchFamily="34" charset="-122"/>
                <a:cs typeface="Gelasio" pitchFamily="34" charset="-120"/>
              </a:rPr>
              <a:t>Diverse Offerings</a:t>
            </a:r>
            <a:endParaRPr lang="en-US" sz="2333" dirty="0"/>
          </a:p>
        </p:txBody>
      </p:sp>
      <p:sp>
        <p:nvSpPr>
          <p:cNvPr id="10" name="Text 6"/>
          <p:cNvSpPr/>
          <p:nvPr/>
        </p:nvSpPr>
        <p:spPr>
          <a:xfrm>
            <a:off x="7086005" y="3269099"/>
            <a:ext cx="6714887" cy="758428"/>
          </a:xfrm>
          <a:prstGeom prst="rect">
            <a:avLst/>
          </a:prstGeom>
          <a:noFill/>
          <a:ln/>
        </p:spPr>
        <p:txBody>
          <a:bodyPr wrap="square" rtlCol="0" anchor="t"/>
          <a:lstStyle/>
          <a:p>
            <a:pPr indent="0" marL="0">
              <a:lnSpc>
                <a:spcPts val="2986"/>
              </a:lnSpc>
              <a:buNone/>
            </a:pPr>
            <a:r>
              <a:rPr lang="en-US" sz="1866" dirty="0">
                <a:solidFill>
                  <a:srgbClr val="746558"/>
                </a:solidFill>
                <a:latin typeface="Gelasio" pitchFamily="34" charset="0"/>
                <a:ea typeface="Gelasio" pitchFamily="34" charset="-122"/>
                <a:cs typeface="Gelasio" pitchFamily="34" charset="-120"/>
              </a:rPr>
              <a:t>The product catalog includes a wide range of items, from apparel and accessories to bike components.</a:t>
            </a:r>
            <a:endParaRPr lang="en-US" sz="1866" dirty="0"/>
          </a:p>
        </p:txBody>
      </p:sp>
      <p:sp>
        <p:nvSpPr>
          <p:cNvPr id="11" name="Shape 7"/>
          <p:cNvSpPr/>
          <p:nvPr/>
        </p:nvSpPr>
        <p:spPr>
          <a:xfrm>
            <a:off x="6315908" y="4531043"/>
            <a:ext cx="533162" cy="533162"/>
          </a:xfrm>
          <a:prstGeom prst="roundRect">
            <a:avLst>
              <a:gd name="adj" fmla="val 6668"/>
            </a:avLst>
          </a:prstGeom>
          <a:solidFill>
            <a:srgbClr val="EEE8DD"/>
          </a:solidFill>
          <a:ln/>
        </p:spPr>
      </p:sp>
      <p:sp>
        <p:nvSpPr>
          <p:cNvPr id="12" name="Text 8"/>
          <p:cNvSpPr/>
          <p:nvPr/>
        </p:nvSpPr>
        <p:spPr>
          <a:xfrm>
            <a:off x="6474738" y="4619863"/>
            <a:ext cx="215384" cy="355521"/>
          </a:xfrm>
          <a:prstGeom prst="rect">
            <a:avLst/>
          </a:prstGeom>
          <a:noFill/>
          <a:ln/>
        </p:spPr>
        <p:txBody>
          <a:bodyPr wrap="none" rtlCol="0" anchor="t"/>
          <a:lstStyle/>
          <a:p>
            <a:pPr algn="ctr" indent="0" marL="0">
              <a:lnSpc>
                <a:spcPts val="2799"/>
              </a:lnSpc>
              <a:buNone/>
            </a:pPr>
            <a:r>
              <a:rPr lang="en-US" sz="2799" b="1" dirty="0">
                <a:solidFill>
                  <a:srgbClr val="746558"/>
                </a:solidFill>
                <a:latin typeface="Gelasio" pitchFamily="34" charset="0"/>
                <a:ea typeface="Gelasio" pitchFamily="34" charset="-122"/>
                <a:cs typeface="Gelasio" pitchFamily="34" charset="-120"/>
              </a:rPr>
              <a:t>2</a:t>
            </a:r>
            <a:endParaRPr lang="en-US" sz="2799" dirty="0"/>
          </a:p>
        </p:txBody>
      </p:sp>
      <p:sp>
        <p:nvSpPr>
          <p:cNvPr id="13" name="Text 9"/>
          <p:cNvSpPr/>
          <p:nvPr/>
        </p:nvSpPr>
        <p:spPr>
          <a:xfrm>
            <a:off x="7086005" y="4531043"/>
            <a:ext cx="2962632" cy="370284"/>
          </a:xfrm>
          <a:prstGeom prst="rect">
            <a:avLst/>
          </a:prstGeom>
          <a:noFill/>
          <a:ln/>
        </p:spPr>
        <p:txBody>
          <a:bodyPr wrap="none" rtlCol="0" anchor="t"/>
          <a:lstStyle/>
          <a:p>
            <a:pPr indent="0" marL="0">
              <a:lnSpc>
                <a:spcPts val="2916"/>
              </a:lnSpc>
              <a:buNone/>
            </a:pPr>
            <a:r>
              <a:rPr lang="en-US" sz="2333" b="1" dirty="0">
                <a:solidFill>
                  <a:srgbClr val="746558"/>
                </a:solidFill>
                <a:latin typeface="Gelasio" pitchFamily="34" charset="0"/>
                <a:ea typeface="Gelasio" pitchFamily="34" charset="-122"/>
                <a:cs typeface="Gelasio" pitchFamily="34" charset="-120"/>
              </a:rPr>
              <a:t>Consistent Pricing</a:t>
            </a:r>
            <a:endParaRPr lang="en-US" sz="2333" dirty="0"/>
          </a:p>
        </p:txBody>
      </p:sp>
      <p:sp>
        <p:nvSpPr>
          <p:cNvPr id="14" name="Text 10"/>
          <p:cNvSpPr/>
          <p:nvPr/>
        </p:nvSpPr>
        <p:spPr>
          <a:xfrm>
            <a:off x="7086005" y="5043488"/>
            <a:ext cx="6714887" cy="758428"/>
          </a:xfrm>
          <a:prstGeom prst="rect">
            <a:avLst/>
          </a:prstGeom>
          <a:noFill/>
          <a:ln/>
        </p:spPr>
        <p:txBody>
          <a:bodyPr wrap="square" rtlCol="0" anchor="t"/>
          <a:lstStyle/>
          <a:p>
            <a:pPr indent="0" marL="0">
              <a:lnSpc>
                <a:spcPts val="2986"/>
              </a:lnSpc>
              <a:buNone/>
            </a:pPr>
            <a:r>
              <a:rPr lang="en-US" sz="1866" dirty="0">
                <a:solidFill>
                  <a:srgbClr val="746558"/>
                </a:solidFill>
                <a:latin typeface="Gelasio" pitchFamily="34" charset="0"/>
                <a:ea typeface="Gelasio" pitchFamily="34" charset="-122"/>
                <a:cs typeface="Gelasio" pitchFamily="34" charset="-120"/>
              </a:rPr>
              <a:t>The list prices for the products are relatively consistent, with most falling within a similar range.</a:t>
            </a:r>
            <a:endParaRPr lang="en-US" sz="1866" dirty="0"/>
          </a:p>
        </p:txBody>
      </p:sp>
      <p:sp>
        <p:nvSpPr>
          <p:cNvPr id="15" name="Shape 11"/>
          <p:cNvSpPr/>
          <p:nvPr/>
        </p:nvSpPr>
        <p:spPr>
          <a:xfrm>
            <a:off x="6315908" y="6305431"/>
            <a:ext cx="533162" cy="533162"/>
          </a:xfrm>
          <a:prstGeom prst="roundRect">
            <a:avLst>
              <a:gd name="adj" fmla="val 6668"/>
            </a:avLst>
          </a:prstGeom>
          <a:solidFill>
            <a:srgbClr val="EEE8DD"/>
          </a:solidFill>
          <a:ln/>
        </p:spPr>
      </p:sp>
      <p:sp>
        <p:nvSpPr>
          <p:cNvPr id="16" name="Text 12"/>
          <p:cNvSpPr/>
          <p:nvPr/>
        </p:nvSpPr>
        <p:spPr>
          <a:xfrm>
            <a:off x="6475333" y="6394252"/>
            <a:ext cx="214193" cy="355521"/>
          </a:xfrm>
          <a:prstGeom prst="rect">
            <a:avLst/>
          </a:prstGeom>
          <a:noFill/>
          <a:ln/>
        </p:spPr>
        <p:txBody>
          <a:bodyPr wrap="none" rtlCol="0" anchor="t"/>
          <a:lstStyle/>
          <a:p>
            <a:pPr algn="ctr" indent="0" marL="0">
              <a:lnSpc>
                <a:spcPts val="2799"/>
              </a:lnSpc>
              <a:buNone/>
            </a:pPr>
            <a:r>
              <a:rPr lang="en-US" sz="2799" b="1" dirty="0">
                <a:solidFill>
                  <a:srgbClr val="746558"/>
                </a:solidFill>
                <a:latin typeface="Gelasio" pitchFamily="34" charset="0"/>
                <a:ea typeface="Gelasio" pitchFamily="34" charset="-122"/>
                <a:cs typeface="Gelasio" pitchFamily="34" charset="-120"/>
              </a:rPr>
              <a:t>3</a:t>
            </a:r>
            <a:endParaRPr lang="en-US" sz="2799" dirty="0"/>
          </a:p>
        </p:txBody>
      </p:sp>
      <p:sp>
        <p:nvSpPr>
          <p:cNvPr id="17" name="Text 13"/>
          <p:cNvSpPr/>
          <p:nvPr/>
        </p:nvSpPr>
        <p:spPr>
          <a:xfrm>
            <a:off x="7086005" y="6305431"/>
            <a:ext cx="2962632" cy="370284"/>
          </a:xfrm>
          <a:prstGeom prst="rect">
            <a:avLst/>
          </a:prstGeom>
          <a:noFill/>
          <a:ln/>
        </p:spPr>
        <p:txBody>
          <a:bodyPr wrap="none" rtlCol="0" anchor="t"/>
          <a:lstStyle/>
          <a:p>
            <a:pPr indent="0" marL="0">
              <a:lnSpc>
                <a:spcPts val="2916"/>
              </a:lnSpc>
              <a:buNone/>
            </a:pPr>
            <a:r>
              <a:rPr lang="en-US" sz="2333" b="1" dirty="0">
                <a:solidFill>
                  <a:srgbClr val="746558"/>
                </a:solidFill>
                <a:latin typeface="Gelasio" pitchFamily="34" charset="0"/>
                <a:ea typeface="Gelasio" pitchFamily="34" charset="-122"/>
                <a:cs typeface="Gelasio" pitchFamily="34" charset="-120"/>
              </a:rPr>
              <a:t>Inventory Insights</a:t>
            </a:r>
            <a:endParaRPr lang="en-US" sz="2333" dirty="0"/>
          </a:p>
        </p:txBody>
      </p:sp>
      <p:sp>
        <p:nvSpPr>
          <p:cNvPr id="18" name="Text 14"/>
          <p:cNvSpPr/>
          <p:nvPr/>
        </p:nvSpPr>
        <p:spPr>
          <a:xfrm>
            <a:off x="7086005" y="6817876"/>
            <a:ext cx="6714887" cy="758428"/>
          </a:xfrm>
          <a:prstGeom prst="rect">
            <a:avLst/>
          </a:prstGeom>
          <a:noFill/>
          <a:ln/>
        </p:spPr>
        <p:txBody>
          <a:bodyPr wrap="square" rtlCol="0" anchor="t"/>
          <a:lstStyle/>
          <a:p>
            <a:pPr indent="0" marL="0">
              <a:lnSpc>
                <a:spcPts val="2986"/>
              </a:lnSpc>
              <a:buNone/>
            </a:pPr>
            <a:r>
              <a:rPr lang="en-US" sz="1866" dirty="0">
                <a:solidFill>
                  <a:srgbClr val="746558"/>
                </a:solidFill>
                <a:latin typeface="Gelasio" pitchFamily="34" charset="0"/>
                <a:ea typeface="Gelasio" pitchFamily="34" charset="-122"/>
                <a:cs typeface="Gelasio" pitchFamily="34" charset="-120"/>
              </a:rPr>
              <a:t>The data provides a detailed breakdown of the product quantities and costs.</a:t>
            </a:r>
            <a:endParaRPr lang="en-US" sz="1866"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31505"/>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9144000" y="0"/>
            <a:ext cx="5486400" cy="8231505"/>
          </a:xfrm>
          <a:prstGeom prst="rect">
            <a:avLst/>
          </a:prstGeom>
        </p:spPr>
      </p:pic>
      <p:pic>
        <p:nvPicPr>
          <p:cNvPr id="5" name="Image 1" descr="preencoded.png">    </p:cNvPr>
          <p:cNvPicPr>
            <a:picLocks noChangeAspect="1"/>
          </p:cNvPicPr>
          <p:nvPr/>
        </p:nvPicPr>
        <p:blipFill>
          <a:blip r:embed="rId2"/>
          <a:stretch>
            <a:fillRect/>
          </a:stretch>
        </p:blipFill>
        <p:spPr>
          <a:xfrm>
            <a:off x="10450830" y="3205163"/>
            <a:ext cx="2872740" cy="1821180"/>
          </a:xfrm>
          <a:prstGeom prst="rect">
            <a:avLst/>
          </a:prstGeom>
        </p:spPr>
      </p:pic>
      <p:sp>
        <p:nvSpPr>
          <p:cNvPr id="6" name="Text 2"/>
          <p:cNvSpPr/>
          <p:nvPr/>
        </p:nvSpPr>
        <p:spPr>
          <a:xfrm>
            <a:off x="842248" y="661749"/>
            <a:ext cx="6016109" cy="751999"/>
          </a:xfrm>
          <a:prstGeom prst="rect">
            <a:avLst/>
          </a:prstGeom>
          <a:noFill/>
          <a:ln/>
        </p:spPr>
        <p:txBody>
          <a:bodyPr wrap="none" rtlCol="0" anchor="t"/>
          <a:lstStyle/>
          <a:p>
            <a:pPr indent="0" marL="0">
              <a:lnSpc>
                <a:spcPts val="5921"/>
              </a:lnSpc>
              <a:buNone/>
            </a:pPr>
            <a:r>
              <a:rPr lang="en-US" sz="4737" b="1" dirty="0">
                <a:solidFill>
                  <a:srgbClr val="484237"/>
                </a:solidFill>
                <a:latin typeface="Gelasio" pitchFamily="34" charset="0"/>
                <a:ea typeface="Gelasio" pitchFamily="34" charset="-122"/>
                <a:cs typeface="Gelasio" pitchFamily="34" charset="-120"/>
              </a:rPr>
              <a:t>Sales by Weekday</a:t>
            </a:r>
            <a:endParaRPr lang="en-US" sz="4737" dirty="0"/>
          </a:p>
        </p:txBody>
      </p:sp>
      <p:sp>
        <p:nvSpPr>
          <p:cNvPr id="7" name="Shape 3"/>
          <p:cNvSpPr/>
          <p:nvPr/>
        </p:nvSpPr>
        <p:spPr>
          <a:xfrm>
            <a:off x="842248" y="1774627"/>
            <a:ext cx="7459504" cy="1771293"/>
          </a:xfrm>
          <a:prstGeom prst="roundRect">
            <a:avLst>
              <a:gd name="adj" fmla="val 2038"/>
            </a:avLst>
          </a:prstGeom>
          <a:solidFill>
            <a:srgbClr val="EEE8DD"/>
          </a:solidFill>
          <a:ln/>
        </p:spPr>
      </p:sp>
      <p:sp>
        <p:nvSpPr>
          <p:cNvPr id="8" name="Text 4"/>
          <p:cNvSpPr/>
          <p:nvPr/>
        </p:nvSpPr>
        <p:spPr>
          <a:xfrm>
            <a:off x="1082873" y="2015252"/>
            <a:ext cx="3007995" cy="375880"/>
          </a:xfrm>
          <a:prstGeom prst="rect">
            <a:avLst/>
          </a:prstGeom>
          <a:noFill/>
          <a:ln/>
        </p:spPr>
        <p:txBody>
          <a:bodyPr wrap="none" rtlCol="0" anchor="t"/>
          <a:lstStyle/>
          <a:p>
            <a:pPr indent="0" marL="0">
              <a:lnSpc>
                <a:spcPts val="2961"/>
              </a:lnSpc>
              <a:buNone/>
            </a:pPr>
            <a:r>
              <a:rPr lang="en-US" sz="2369" b="1" dirty="0">
                <a:solidFill>
                  <a:srgbClr val="746558"/>
                </a:solidFill>
                <a:latin typeface="Gelasio" pitchFamily="34" charset="0"/>
                <a:ea typeface="Gelasio" pitchFamily="34" charset="-122"/>
                <a:cs typeface="Gelasio" pitchFamily="34" charset="-120"/>
              </a:rPr>
              <a:t>Peak Days</a:t>
            </a:r>
            <a:endParaRPr lang="en-US" sz="2369" dirty="0"/>
          </a:p>
        </p:txBody>
      </p:sp>
      <p:sp>
        <p:nvSpPr>
          <p:cNvPr id="9" name="Text 5"/>
          <p:cNvSpPr/>
          <p:nvPr/>
        </p:nvSpPr>
        <p:spPr>
          <a:xfrm>
            <a:off x="1082873" y="2535436"/>
            <a:ext cx="6978253" cy="769858"/>
          </a:xfrm>
          <a:prstGeom prst="rect">
            <a:avLst/>
          </a:prstGeom>
          <a:noFill/>
          <a:ln/>
        </p:spPr>
        <p:txBody>
          <a:bodyPr wrap="square" rtlCol="0" anchor="t"/>
          <a:lstStyle/>
          <a:p>
            <a:pPr indent="0" marL="0">
              <a:lnSpc>
                <a:spcPts val="3032"/>
              </a:lnSpc>
              <a:buNone/>
            </a:pPr>
            <a:r>
              <a:rPr lang="en-US" sz="1895" dirty="0">
                <a:solidFill>
                  <a:srgbClr val="746558"/>
                </a:solidFill>
                <a:latin typeface="Gelasio" pitchFamily="34" charset="0"/>
                <a:ea typeface="Gelasio" pitchFamily="34" charset="-122"/>
                <a:cs typeface="Gelasio" pitchFamily="34" charset="-120"/>
              </a:rPr>
              <a:t>Sales tend to be highest on Fridays and Saturdays, indicating a preference for weekend shopping.</a:t>
            </a:r>
            <a:endParaRPr lang="en-US" sz="1895" dirty="0"/>
          </a:p>
        </p:txBody>
      </p:sp>
      <p:sp>
        <p:nvSpPr>
          <p:cNvPr id="10" name="Shape 6"/>
          <p:cNvSpPr/>
          <p:nvPr/>
        </p:nvSpPr>
        <p:spPr>
          <a:xfrm>
            <a:off x="842248" y="3786545"/>
            <a:ext cx="7459504" cy="1771293"/>
          </a:xfrm>
          <a:prstGeom prst="roundRect">
            <a:avLst>
              <a:gd name="adj" fmla="val 2038"/>
            </a:avLst>
          </a:prstGeom>
          <a:solidFill>
            <a:srgbClr val="EEE8DD"/>
          </a:solidFill>
          <a:ln/>
        </p:spPr>
      </p:sp>
      <p:sp>
        <p:nvSpPr>
          <p:cNvPr id="11" name="Text 7"/>
          <p:cNvSpPr/>
          <p:nvPr/>
        </p:nvSpPr>
        <p:spPr>
          <a:xfrm>
            <a:off x="1082873" y="4027170"/>
            <a:ext cx="3007995" cy="375880"/>
          </a:xfrm>
          <a:prstGeom prst="rect">
            <a:avLst/>
          </a:prstGeom>
          <a:noFill/>
          <a:ln/>
        </p:spPr>
        <p:txBody>
          <a:bodyPr wrap="none" rtlCol="0" anchor="t"/>
          <a:lstStyle/>
          <a:p>
            <a:pPr indent="0" marL="0">
              <a:lnSpc>
                <a:spcPts val="2961"/>
              </a:lnSpc>
              <a:buNone/>
            </a:pPr>
            <a:r>
              <a:rPr lang="en-US" sz="2369" b="1" dirty="0">
                <a:solidFill>
                  <a:srgbClr val="746558"/>
                </a:solidFill>
                <a:latin typeface="Gelasio" pitchFamily="34" charset="0"/>
                <a:ea typeface="Gelasio" pitchFamily="34" charset="-122"/>
                <a:cs typeface="Gelasio" pitchFamily="34" charset="-120"/>
              </a:rPr>
              <a:t>Slower Days</a:t>
            </a:r>
            <a:endParaRPr lang="en-US" sz="2369" dirty="0"/>
          </a:p>
        </p:txBody>
      </p:sp>
      <p:sp>
        <p:nvSpPr>
          <p:cNvPr id="12" name="Text 8"/>
          <p:cNvSpPr/>
          <p:nvPr/>
        </p:nvSpPr>
        <p:spPr>
          <a:xfrm>
            <a:off x="1082873" y="4547354"/>
            <a:ext cx="6978253" cy="769858"/>
          </a:xfrm>
          <a:prstGeom prst="rect">
            <a:avLst/>
          </a:prstGeom>
          <a:noFill/>
          <a:ln/>
        </p:spPr>
        <p:txBody>
          <a:bodyPr wrap="square" rtlCol="0" anchor="t"/>
          <a:lstStyle/>
          <a:p>
            <a:pPr indent="0" marL="0">
              <a:lnSpc>
                <a:spcPts val="3032"/>
              </a:lnSpc>
              <a:buNone/>
            </a:pPr>
            <a:r>
              <a:rPr lang="en-US" sz="1895" dirty="0">
                <a:solidFill>
                  <a:srgbClr val="746558"/>
                </a:solidFill>
                <a:latin typeface="Gelasio" pitchFamily="34" charset="0"/>
                <a:ea typeface="Gelasio" pitchFamily="34" charset="-122"/>
                <a:cs typeface="Gelasio" pitchFamily="34" charset="-120"/>
              </a:rPr>
              <a:t>Mondays and Tuesdays see the lowest sales, suggesting a slower start to the week.</a:t>
            </a:r>
            <a:endParaRPr lang="en-US" sz="1895" dirty="0"/>
          </a:p>
        </p:txBody>
      </p:sp>
      <p:sp>
        <p:nvSpPr>
          <p:cNvPr id="13" name="Shape 9"/>
          <p:cNvSpPr/>
          <p:nvPr/>
        </p:nvSpPr>
        <p:spPr>
          <a:xfrm>
            <a:off x="842248" y="5798463"/>
            <a:ext cx="7459504" cy="1771293"/>
          </a:xfrm>
          <a:prstGeom prst="roundRect">
            <a:avLst>
              <a:gd name="adj" fmla="val 2038"/>
            </a:avLst>
          </a:prstGeom>
          <a:solidFill>
            <a:srgbClr val="EEE8DD"/>
          </a:solidFill>
          <a:ln/>
        </p:spPr>
      </p:sp>
      <p:sp>
        <p:nvSpPr>
          <p:cNvPr id="14" name="Text 10"/>
          <p:cNvSpPr/>
          <p:nvPr/>
        </p:nvSpPr>
        <p:spPr>
          <a:xfrm>
            <a:off x="1082873" y="6039088"/>
            <a:ext cx="3007995" cy="375880"/>
          </a:xfrm>
          <a:prstGeom prst="rect">
            <a:avLst/>
          </a:prstGeom>
          <a:noFill/>
          <a:ln/>
        </p:spPr>
        <p:txBody>
          <a:bodyPr wrap="none" rtlCol="0" anchor="t"/>
          <a:lstStyle/>
          <a:p>
            <a:pPr indent="0" marL="0">
              <a:lnSpc>
                <a:spcPts val="2961"/>
              </a:lnSpc>
              <a:buNone/>
            </a:pPr>
            <a:r>
              <a:rPr lang="en-US" sz="2369" b="1" dirty="0">
                <a:solidFill>
                  <a:srgbClr val="746558"/>
                </a:solidFill>
                <a:latin typeface="Gelasio" pitchFamily="34" charset="0"/>
                <a:ea typeface="Gelasio" pitchFamily="34" charset="-122"/>
                <a:cs typeface="Gelasio" pitchFamily="34" charset="-120"/>
              </a:rPr>
              <a:t>Balanced Weekdays</a:t>
            </a:r>
            <a:endParaRPr lang="en-US" sz="2369" dirty="0"/>
          </a:p>
        </p:txBody>
      </p:sp>
      <p:sp>
        <p:nvSpPr>
          <p:cNvPr id="15" name="Text 11"/>
          <p:cNvSpPr/>
          <p:nvPr/>
        </p:nvSpPr>
        <p:spPr>
          <a:xfrm>
            <a:off x="1082873" y="6559272"/>
            <a:ext cx="6978253" cy="769858"/>
          </a:xfrm>
          <a:prstGeom prst="rect">
            <a:avLst/>
          </a:prstGeom>
          <a:noFill/>
          <a:ln/>
        </p:spPr>
        <p:txBody>
          <a:bodyPr wrap="square" rtlCol="0" anchor="t"/>
          <a:lstStyle/>
          <a:p>
            <a:pPr indent="0" marL="0">
              <a:lnSpc>
                <a:spcPts val="3032"/>
              </a:lnSpc>
              <a:buNone/>
            </a:pPr>
            <a:r>
              <a:rPr lang="en-US" sz="1895" dirty="0">
                <a:solidFill>
                  <a:srgbClr val="746558"/>
                </a:solidFill>
                <a:latin typeface="Gelasio" pitchFamily="34" charset="0"/>
                <a:ea typeface="Gelasio" pitchFamily="34" charset="-122"/>
                <a:cs typeface="Gelasio" pitchFamily="34" charset="-120"/>
              </a:rPr>
              <a:t>Wednesday through Friday show a more consistent level of sales activity.</a:t>
            </a:r>
            <a:endParaRPr lang="en-US" sz="1895" dirty="0"/>
          </a:p>
        </p:txBody>
      </p:sp>
      <p:pic>
        <p:nvPicPr>
          <p:cNvPr id="1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sp>
        <p:nvSpPr>
          <p:cNvPr id="4" name="Text 2"/>
          <p:cNvSpPr/>
          <p:nvPr/>
        </p:nvSpPr>
        <p:spPr>
          <a:xfrm>
            <a:off x="864037" y="1215628"/>
            <a:ext cx="7587853" cy="771525"/>
          </a:xfrm>
          <a:prstGeom prst="rect">
            <a:avLst/>
          </a:prstGeom>
          <a:noFill/>
          <a:ln/>
        </p:spPr>
        <p:txBody>
          <a:bodyPr wrap="none" rtlCol="0" anchor="t"/>
          <a:lstStyle/>
          <a:p>
            <a:pPr indent="0" marL="0">
              <a:lnSpc>
                <a:spcPts val="6075"/>
              </a:lnSpc>
              <a:buNone/>
            </a:pPr>
            <a:r>
              <a:rPr lang="en-US" sz="4860" b="1" dirty="0">
                <a:solidFill>
                  <a:srgbClr val="484237"/>
                </a:solidFill>
                <a:latin typeface="Gelasio" pitchFamily="34" charset="0"/>
                <a:ea typeface="Gelasio" pitchFamily="34" charset="-122"/>
                <a:cs typeface="Gelasio" pitchFamily="34" charset="-120"/>
              </a:rPr>
              <a:t>Product Category Trends</a:t>
            </a:r>
            <a:endParaRPr lang="en-US" sz="4860" dirty="0"/>
          </a:p>
        </p:txBody>
      </p:sp>
      <p:pic>
        <p:nvPicPr>
          <p:cNvPr id="5" name="Image 0" descr="preencoded.png">    </p:cNvPr>
          <p:cNvPicPr>
            <a:picLocks noChangeAspect="1"/>
          </p:cNvPicPr>
          <p:nvPr/>
        </p:nvPicPr>
        <p:blipFill>
          <a:blip r:embed="rId1"/>
          <a:stretch>
            <a:fillRect/>
          </a:stretch>
        </p:blipFill>
        <p:spPr>
          <a:xfrm>
            <a:off x="864037" y="2480905"/>
            <a:ext cx="4053840" cy="2505432"/>
          </a:xfrm>
          <a:prstGeom prst="rect">
            <a:avLst/>
          </a:prstGeom>
        </p:spPr>
      </p:pic>
      <p:sp>
        <p:nvSpPr>
          <p:cNvPr id="6" name="Text 3"/>
          <p:cNvSpPr/>
          <p:nvPr/>
        </p:nvSpPr>
        <p:spPr>
          <a:xfrm>
            <a:off x="864037" y="5294948"/>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Bike Accessories</a:t>
            </a:r>
            <a:endParaRPr lang="en-US" sz="2430" dirty="0"/>
          </a:p>
        </p:txBody>
      </p:sp>
      <p:sp>
        <p:nvSpPr>
          <p:cNvPr id="7" name="Text 4"/>
          <p:cNvSpPr/>
          <p:nvPr/>
        </p:nvSpPr>
        <p:spPr>
          <a:xfrm>
            <a:off x="864037" y="5828824"/>
            <a:ext cx="4053840" cy="1185148"/>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The Fender Set - Mountain and other bike accessories are among the top-selling products.</a:t>
            </a:r>
            <a:endParaRPr lang="en-US" sz="1944" dirty="0"/>
          </a:p>
        </p:txBody>
      </p:sp>
      <p:pic>
        <p:nvPicPr>
          <p:cNvPr id="8" name="Image 1" descr="preencoded.png">    </p:cNvPr>
          <p:cNvPicPr>
            <a:picLocks noChangeAspect="1"/>
          </p:cNvPicPr>
          <p:nvPr/>
        </p:nvPicPr>
        <p:blipFill>
          <a:blip r:embed="rId2"/>
          <a:stretch>
            <a:fillRect/>
          </a:stretch>
        </p:blipFill>
        <p:spPr>
          <a:xfrm>
            <a:off x="5288161" y="2480905"/>
            <a:ext cx="4053959" cy="2505432"/>
          </a:xfrm>
          <a:prstGeom prst="rect">
            <a:avLst/>
          </a:prstGeom>
        </p:spPr>
      </p:pic>
      <p:sp>
        <p:nvSpPr>
          <p:cNvPr id="9" name="Text 5"/>
          <p:cNvSpPr/>
          <p:nvPr/>
        </p:nvSpPr>
        <p:spPr>
          <a:xfrm>
            <a:off x="5288161" y="5294948"/>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Apparel</a:t>
            </a:r>
            <a:endParaRPr lang="en-US" sz="2430" dirty="0"/>
          </a:p>
        </p:txBody>
      </p:sp>
      <p:sp>
        <p:nvSpPr>
          <p:cNvPr id="10" name="Text 6"/>
          <p:cNvSpPr/>
          <p:nvPr/>
        </p:nvSpPr>
        <p:spPr>
          <a:xfrm>
            <a:off x="5288161" y="5828824"/>
            <a:ext cx="4053959" cy="790099"/>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The Classic Vest line in various sizes is a popular apparel offering.</a:t>
            </a:r>
            <a:endParaRPr lang="en-US" sz="1944" dirty="0"/>
          </a:p>
        </p:txBody>
      </p:sp>
      <p:pic>
        <p:nvPicPr>
          <p:cNvPr id="11" name="Image 2" descr="preencoded.png">    </p:cNvPr>
          <p:cNvPicPr>
            <a:picLocks noChangeAspect="1"/>
          </p:cNvPicPr>
          <p:nvPr/>
        </p:nvPicPr>
        <p:blipFill>
          <a:blip r:embed="rId3"/>
          <a:stretch>
            <a:fillRect/>
          </a:stretch>
        </p:blipFill>
        <p:spPr>
          <a:xfrm>
            <a:off x="9712404" y="2480905"/>
            <a:ext cx="4053840" cy="2505432"/>
          </a:xfrm>
          <a:prstGeom prst="rect">
            <a:avLst/>
          </a:prstGeom>
        </p:spPr>
      </p:pic>
      <p:sp>
        <p:nvSpPr>
          <p:cNvPr id="12" name="Text 7"/>
          <p:cNvSpPr/>
          <p:nvPr/>
        </p:nvSpPr>
        <p:spPr>
          <a:xfrm>
            <a:off x="9712404" y="5294948"/>
            <a:ext cx="3086100" cy="385763"/>
          </a:xfrm>
          <a:prstGeom prst="rect">
            <a:avLst/>
          </a:prstGeom>
          <a:noFill/>
          <a:ln/>
        </p:spPr>
        <p:txBody>
          <a:bodyPr wrap="none" rtlCol="0" anchor="t"/>
          <a:lstStyle/>
          <a:p>
            <a:pPr algn="l" indent="0" marL="0">
              <a:lnSpc>
                <a:spcPts val="3038"/>
              </a:lnSpc>
              <a:buNone/>
            </a:pPr>
            <a:r>
              <a:rPr lang="en-US" sz="2430" b="1" dirty="0">
                <a:solidFill>
                  <a:srgbClr val="746558"/>
                </a:solidFill>
                <a:latin typeface="Gelasio" pitchFamily="34" charset="0"/>
                <a:ea typeface="Gelasio" pitchFamily="34" charset="-122"/>
                <a:cs typeface="Gelasio" pitchFamily="34" charset="-120"/>
              </a:rPr>
              <a:t>Logo Merchandise</a:t>
            </a:r>
            <a:endParaRPr lang="en-US" sz="2430" dirty="0"/>
          </a:p>
        </p:txBody>
      </p:sp>
      <p:sp>
        <p:nvSpPr>
          <p:cNvPr id="13" name="Text 8"/>
          <p:cNvSpPr/>
          <p:nvPr/>
        </p:nvSpPr>
        <p:spPr>
          <a:xfrm>
            <a:off x="9712404" y="5828824"/>
            <a:ext cx="4053840" cy="790099"/>
          </a:xfrm>
          <a:prstGeom prst="rect">
            <a:avLst/>
          </a:prstGeom>
          <a:noFill/>
          <a:ln/>
        </p:spPr>
        <p:txBody>
          <a:bodyPr wrap="square" rtlCol="0" anchor="t"/>
          <a:lstStyle/>
          <a:p>
            <a:pPr algn="l" indent="0" marL="0">
              <a:lnSpc>
                <a:spcPts val="3110"/>
              </a:lnSpc>
              <a:buNone/>
            </a:pPr>
            <a:r>
              <a:rPr lang="en-US" sz="1944" dirty="0">
                <a:solidFill>
                  <a:srgbClr val="746558"/>
                </a:solidFill>
                <a:latin typeface="Gelasio" pitchFamily="34" charset="0"/>
                <a:ea typeface="Gelasio" pitchFamily="34" charset="-122"/>
                <a:cs typeface="Gelasio" pitchFamily="34" charset="-120"/>
              </a:rPr>
              <a:t>The AWC Logo Cap is a strong seller in the logo merchandise category.</a:t>
            </a:r>
            <a:endParaRPr lang="en-US" sz="1944"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301347" y="451961"/>
            <a:ext cx="4883706" cy="7325558"/>
          </a:xfrm>
          <a:prstGeom prst="rect">
            <a:avLst/>
          </a:prstGeom>
        </p:spPr>
      </p:pic>
      <p:sp>
        <p:nvSpPr>
          <p:cNvPr id="6" name="Text 2"/>
          <p:cNvSpPr/>
          <p:nvPr/>
        </p:nvSpPr>
        <p:spPr>
          <a:xfrm>
            <a:off x="6330077" y="664488"/>
            <a:ext cx="6510695" cy="753308"/>
          </a:xfrm>
          <a:prstGeom prst="rect">
            <a:avLst/>
          </a:prstGeom>
          <a:noFill/>
          <a:ln/>
        </p:spPr>
        <p:txBody>
          <a:bodyPr wrap="none" rtlCol="0" anchor="t"/>
          <a:lstStyle/>
          <a:p>
            <a:pPr indent="0" marL="0">
              <a:lnSpc>
                <a:spcPts val="5932"/>
              </a:lnSpc>
              <a:buNone/>
            </a:pPr>
            <a:r>
              <a:rPr lang="en-US" sz="4746" b="1" dirty="0">
                <a:solidFill>
                  <a:srgbClr val="484237"/>
                </a:solidFill>
                <a:latin typeface="Gelasio" pitchFamily="34" charset="0"/>
                <a:ea typeface="Gelasio" pitchFamily="34" charset="-122"/>
                <a:cs typeface="Gelasio" pitchFamily="34" charset="-120"/>
              </a:rPr>
              <a:t>Sales by Income Level</a:t>
            </a:r>
            <a:endParaRPr lang="en-US" sz="4746" dirty="0"/>
          </a:p>
        </p:txBody>
      </p:sp>
      <p:pic>
        <p:nvPicPr>
          <p:cNvPr id="7" name="Image 2" descr="preencoded.png">    </p:cNvPr>
          <p:cNvPicPr>
            <a:picLocks noChangeAspect="1"/>
          </p:cNvPicPr>
          <p:nvPr/>
        </p:nvPicPr>
        <p:blipFill>
          <a:blip r:embed="rId3"/>
          <a:stretch>
            <a:fillRect/>
          </a:stretch>
        </p:blipFill>
        <p:spPr>
          <a:xfrm>
            <a:off x="6330077" y="1779389"/>
            <a:ext cx="1205389" cy="1928574"/>
          </a:xfrm>
          <a:prstGeom prst="rect">
            <a:avLst/>
          </a:prstGeom>
        </p:spPr>
      </p:pic>
      <p:sp>
        <p:nvSpPr>
          <p:cNvPr id="8" name="Text 3"/>
          <p:cNvSpPr/>
          <p:nvPr/>
        </p:nvSpPr>
        <p:spPr>
          <a:xfrm>
            <a:off x="7897058" y="2020372"/>
            <a:ext cx="3013472" cy="376595"/>
          </a:xfrm>
          <a:prstGeom prst="rect">
            <a:avLst/>
          </a:prstGeom>
          <a:noFill/>
          <a:ln/>
        </p:spPr>
        <p:txBody>
          <a:bodyPr wrap="none" rtlCol="0" anchor="t"/>
          <a:lstStyle/>
          <a:p>
            <a:pPr algn="l" indent="0" marL="0">
              <a:lnSpc>
                <a:spcPts val="2966"/>
              </a:lnSpc>
              <a:buNone/>
            </a:pPr>
            <a:r>
              <a:rPr lang="en-US" sz="2373" b="1" dirty="0">
                <a:solidFill>
                  <a:srgbClr val="746558"/>
                </a:solidFill>
                <a:latin typeface="Gelasio" pitchFamily="34" charset="0"/>
                <a:ea typeface="Gelasio" pitchFamily="34" charset="-122"/>
                <a:cs typeface="Gelasio" pitchFamily="34" charset="-120"/>
              </a:rPr>
              <a:t>2014</a:t>
            </a:r>
            <a:endParaRPr lang="en-US" sz="2373" dirty="0"/>
          </a:p>
        </p:txBody>
      </p:sp>
      <p:sp>
        <p:nvSpPr>
          <p:cNvPr id="9" name="Text 4"/>
          <p:cNvSpPr/>
          <p:nvPr/>
        </p:nvSpPr>
        <p:spPr>
          <a:xfrm>
            <a:off x="7897058" y="2541508"/>
            <a:ext cx="5889665" cy="385763"/>
          </a:xfrm>
          <a:prstGeom prst="rect">
            <a:avLst/>
          </a:prstGeom>
          <a:noFill/>
          <a:ln/>
        </p:spPr>
        <p:txBody>
          <a:bodyPr wrap="none" rtlCol="0" anchor="t"/>
          <a:lstStyle/>
          <a:p>
            <a:pPr algn="l" indent="0" marL="0">
              <a:lnSpc>
                <a:spcPts val="3037"/>
              </a:lnSpc>
              <a:buNone/>
            </a:pPr>
            <a:r>
              <a:rPr lang="en-US" sz="1898" dirty="0">
                <a:solidFill>
                  <a:srgbClr val="746558"/>
                </a:solidFill>
                <a:latin typeface="Gelasio" pitchFamily="34" charset="0"/>
                <a:ea typeface="Gelasio" pitchFamily="34" charset="-122"/>
                <a:cs typeface="Gelasio" pitchFamily="34" charset="-120"/>
              </a:rPr>
              <a:t>Sales and yearly income were relatively low this year.</a:t>
            </a:r>
            <a:endParaRPr lang="en-US" sz="1898" dirty="0"/>
          </a:p>
        </p:txBody>
      </p:sp>
      <p:pic>
        <p:nvPicPr>
          <p:cNvPr id="10" name="Image 3" descr="preencoded.png">    </p:cNvPr>
          <p:cNvPicPr>
            <a:picLocks noChangeAspect="1"/>
          </p:cNvPicPr>
          <p:nvPr/>
        </p:nvPicPr>
        <p:blipFill>
          <a:blip r:embed="rId4"/>
          <a:stretch>
            <a:fillRect/>
          </a:stretch>
        </p:blipFill>
        <p:spPr>
          <a:xfrm>
            <a:off x="6330077" y="3707963"/>
            <a:ext cx="1205389" cy="1928574"/>
          </a:xfrm>
          <a:prstGeom prst="rect">
            <a:avLst/>
          </a:prstGeom>
        </p:spPr>
      </p:pic>
      <p:sp>
        <p:nvSpPr>
          <p:cNvPr id="11" name="Text 5"/>
          <p:cNvSpPr/>
          <p:nvPr/>
        </p:nvSpPr>
        <p:spPr>
          <a:xfrm>
            <a:off x="7897058" y="3948946"/>
            <a:ext cx="3013472" cy="376595"/>
          </a:xfrm>
          <a:prstGeom prst="rect">
            <a:avLst/>
          </a:prstGeom>
          <a:noFill/>
          <a:ln/>
        </p:spPr>
        <p:txBody>
          <a:bodyPr wrap="none" rtlCol="0" anchor="t"/>
          <a:lstStyle/>
          <a:p>
            <a:pPr algn="l" indent="0" marL="0">
              <a:lnSpc>
                <a:spcPts val="2966"/>
              </a:lnSpc>
              <a:buNone/>
            </a:pPr>
            <a:r>
              <a:rPr lang="en-US" sz="2373" b="1" dirty="0">
                <a:solidFill>
                  <a:srgbClr val="746558"/>
                </a:solidFill>
                <a:latin typeface="Gelasio" pitchFamily="34" charset="0"/>
                <a:ea typeface="Gelasio" pitchFamily="34" charset="-122"/>
                <a:cs typeface="Gelasio" pitchFamily="34" charset="-120"/>
              </a:rPr>
              <a:t>2015</a:t>
            </a:r>
            <a:endParaRPr lang="en-US" sz="2373" dirty="0"/>
          </a:p>
        </p:txBody>
      </p:sp>
      <p:sp>
        <p:nvSpPr>
          <p:cNvPr id="12" name="Text 6"/>
          <p:cNvSpPr/>
          <p:nvPr/>
        </p:nvSpPr>
        <p:spPr>
          <a:xfrm>
            <a:off x="7897058" y="4470082"/>
            <a:ext cx="5889665" cy="771525"/>
          </a:xfrm>
          <a:prstGeom prst="rect">
            <a:avLst/>
          </a:prstGeom>
          <a:noFill/>
          <a:ln/>
        </p:spPr>
        <p:txBody>
          <a:bodyPr wrap="square" rtlCol="0" anchor="t"/>
          <a:lstStyle/>
          <a:p>
            <a:pPr algn="l" indent="0" marL="0">
              <a:lnSpc>
                <a:spcPts val="3037"/>
              </a:lnSpc>
              <a:buNone/>
            </a:pPr>
            <a:r>
              <a:rPr lang="en-US" sz="1898" dirty="0">
                <a:solidFill>
                  <a:srgbClr val="746558"/>
                </a:solidFill>
                <a:latin typeface="Gelasio" pitchFamily="34" charset="0"/>
                <a:ea typeface="Gelasio" pitchFamily="34" charset="-122"/>
                <a:cs typeface="Gelasio" pitchFamily="34" charset="-120"/>
              </a:rPr>
              <a:t>Significant increases in both sales and yearly income compared to 2014.</a:t>
            </a:r>
            <a:endParaRPr lang="en-US" sz="1898" dirty="0"/>
          </a:p>
        </p:txBody>
      </p:sp>
      <p:pic>
        <p:nvPicPr>
          <p:cNvPr id="13" name="Image 4" descr="preencoded.png">    </p:cNvPr>
          <p:cNvPicPr>
            <a:picLocks noChangeAspect="1"/>
          </p:cNvPicPr>
          <p:nvPr/>
        </p:nvPicPr>
        <p:blipFill>
          <a:blip r:embed="rId5"/>
          <a:stretch>
            <a:fillRect/>
          </a:stretch>
        </p:blipFill>
        <p:spPr>
          <a:xfrm>
            <a:off x="6330077" y="5636538"/>
            <a:ext cx="1205389" cy="1928574"/>
          </a:xfrm>
          <a:prstGeom prst="rect">
            <a:avLst/>
          </a:prstGeom>
        </p:spPr>
      </p:pic>
      <p:sp>
        <p:nvSpPr>
          <p:cNvPr id="14" name="Text 7"/>
          <p:cNvSpPr/>
          <p:nvPr/>
        </p:nvSpPr>
        <p:spPr>
          <a:xfrm>
            <a:off x="7897058" y="5877520"/>
            <a:ext cx="3013472" cy="376595"/>
          </a:xfrm>
          <a:prstGeom prst="rect">
            <a:avLst/>
          </a:prstGeom>
          <a:noFill/>
          <a:ln/>
        </p:spPr>
        <p:txBody>
          <a:bodyPr wrap="none" rtlCol="0" anchor="t"/>
          <a:lstStyle/>
          <a:p>
            <a:pPr algn="l" indent="0" marL="0">
              <a:lnSpc>
                <a:spcPts val="2966"/>
              </a:lnSpc>
              <a:buNone/>
            </a:pPr>
            <a:r>
              <a:rPr lang="en-US" sz="2373" b="1" dirty="0">
                <a:solidFill>
                  <a:srgbClr val="746558"/>
                </a:solidFill>
                <a:latin typeface="Gelasio" pitchFamily="34" charset="0"/>
                <a:ea typeface="Gelasio" pitchFamily="34" charset="-122"/>
                <a:cs typeface="Gelasio" pitchFamily="34" charset="-120"/>
              </a:rPr>
              <a:t>2016</a:t>
            </a:r>
            <a:endParaRPr lang="en-US" sz="2373" dirty="0"/>
          </a:p>
        </p:txBody>
      </p:sp>
      <p:sp>
        <p:nvSpPr>
          <p:cNvPr id="15" name="Text 8"/>
          <p:cNvSpPr/>
          <p:nvPr/>
        </p:nvSpPr>
        <p:spPr>
          <a:xfrm>
            <a:off x="7897058" y="6398657"/>
            <a:ext cx="5889665" cy="771525"/>
          </a:xfrm>
          <a:prstGeom prst="rect">
            <a:avLst/>
          </a:prstGeom>
          <a:noFill/>
          <a:ln/>
        </p:spPr>
        <p:txBody>
          <a:bodyPr wrap="square" rtlCol="0" anchor="t"/>
          <a:lstStyle/>
          <a:p>
            <a:pPr algn="l" indent="0" marL="0">
              <a:lnSpc>
                <a:spcPts val="3037"/>
              </a:lnSpc>
              <a:buNone/>
            </a:pPr>
            <a:r>
              <a:rPr lang="en-US" sz="1898" dirty="0">
                <a:solidFill>
                  <a:srgbClr val="746558"/>
                </a:solidFill>
                <a:latin typeface="Gelasio" pitchFamily="34" charset="0"/>
                <a:ea typeface="Gelasio" pitchFamily="34" charset="-122"/>
                <a:cs typeface="Gelasio" pitchFamily="34" charset="-120"/>
              </a:rPr>
              <a:t>Continued growth in sales and yearly income from the previous year.</a:t>
            </a:r>
            <a:endParaRPr lang="en-US" sz="1898" dirty="0"/>
          </a:p>
        </p:txBody>
      </p:sp>
      <p:pic>
        <p:nvPicPr>
          <p:cNvPr id="16"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2024-08-15T18:43:02Z</dcterms:created>
  <dcterms:modified xsi:type="dcterms:W3CDTF">2024-08-15T18:43:02Z</dcterms:modified>
</cp:coreProperties>
</file>